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sldIdLst>
    <p:sldId id="256" r:id="rId2"/>
    <p:sldId id="296" r:id="rId3"/>
    <p:sldId id="272" r:id="rId4"/>
    <p:sldId id="273" r:id="rId5"/>
    <p:sldId id="274" r:id="rId6"/>
    <p:sldId id="275" r:id="rId7"/>
    <p:sldId id="276" r:id="rId8"/>
    <p:sldId id="277" r:id="rId9"/>
    <p:sldId id="278" r:id="rId10"/>
    <p:sldId id="279" r:id="rId11"/>
    <p:sldId id="280" r:id="rId12"/>
    <p:sldId id="281" r:id="rId13"/>
    <p:sldId id="282" r:id="rId14"/>
    <p:sldId id="283" r:id="rId15"/>
    <p:sldId id="284" r:id="rId16"/>
    <p:sldId id="285" r:id="rId17"/>
    <p:sldId id="286" r:id="rId18"/>
    <p:sldId id="287" r:id="rId19"/>
    <p:sldId id="288" r:id="rId20"/>
    <p:sldId id="289" r:id="rId21"/>
    <p:sldId id="290" r:id="rId22"/>
    <p:sldId id="291" r:id="rId23"/>
    <p:sldId id="292" r:id="rId24"/>
    <p:sldId id="293" r:id="rId25"/>
    <p:sldId id="294" r:id="rId26"/>
    <p:sldId id="295" r:id="rId27"/>
    <p:sldId id="297"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2" autoAdjust="0"/>
    <p:restoredTop sz="94660"/>
  </p:normalViewPr>
  <p:slideViewPr>
    <p:cSldViewPr snapToGrid="0">
      <p:cViewPr varScale="1">
        <p:scale>
          <a:sx n="38" d="100"/>
          <a:sy n="38" d="100"/>
        </p:scale>
        <p:origin x="78" y="61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4B5A491-1114-45FA-B5A2-68292E0521BD}" type="datetimeFigureOut">
              <a:rPr lang="en-CA" smtClean="0"/>
              <a:t>2022-09-14</a:t>
            </a:fld>
            <a:endParaRPr lang="en-C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2F16A4A-D83E-4A03-99CA-80CBDCDE5AD7}" type="slidenum">
              <a:rPr lang="en-CA" smtClean="0"/>
              <a:t>‹#›</a:t>
            </a:fld>
            <a:endParaRPr lang="en-CA"/>
          </a:p>
        </p:txBody>
      </p:sp>
    </p:spTree>
    <p:extLst>
      <p:ext uri="{BB962C8B-B14F-4D97-AF65-F5344CB8AC3E}">
        <p14:creationId xmlns:p14="http://schemas.microsoft.com/office/powerpoint/2010/main" val="41542462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82F16A4A-D83E-4A03-99CA-80CBDCDE5AD7}" type="slidenum">
              <a:rPr lang="en-CA" smtClean="0"/>
              <a:t>3</a:t>
            </a:fld>
            <a:endParaRPr lang="en-CA"/>
          </a:p>
        </p:txBody>
      </p:sp>
    </p:spTree>
    <p:extLst>
      <p:ext uri="{BB962C8B-B14F-4D97-AF65-F5344CB8AC3E}">
        <p14:creationId xmlns:p14="http://schemas.microsoft.com/office/powerpoint/2010/main" val="388838918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82F16A4A-D83E-4A03-99CA-80CBDCDE5AD7}" type="slidenum">
              <a:rPr lang="en-CA" smtClean="0"/>
              <a:t>12</a:t>
            </a:fld>
            <a:endParaRPr lang="en-CA"/>
          </a:p>
        </p:txBody>
      </p:sp>
    </p:spTree>
    <p:extLst>
      <p:ext uri="{BB962C8B-B14F-4D97-AF65-F5344CB8AC3E}">
        <p14:creationId xmlns:p14="http://schemas.microsoft.com/office/powerpoint/2010/main" val="38309185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82F16A4A-D83E-4A03-99CA-80CBDCDE5AD7}" type="slidenum">
              <a:rPr lang="en-CA" smtClean="0"/>
              <a:t>13</a:t>
            </a:fld>
            <a:endParaRPr lang="en-CA"/>
          </a:p>
        </p:txBody>
      </p:sp>
    </p:spTree>
    <p:extLst>
      <p:ext uri="{BB962C8B-B14F-4D97-AF65-F5344CB8AC3E}">
        <p14:creationId xmlns:p14="http://schemas.microsoft.com/office/powerpoint/2010/main" val="37441435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82F16A4A-D83E-4A03-99CA-80CBDCDE5AD7}" type="slidenum">
              <a:rPr lang="en-CA" smtClean="0"/>
              <a:t>14</a:t>
            </a:fld>
            <a:endParaRPr lang="en-CA"/>
          </a:p>
        </p:txBody>
      </p:sp>
    </p:spTree>
    <p:extLst>
      <p:ext uri="{BB962C8B-B14F-4D97-AF65-F5344CB8AC3E}">
        <p14:creationId xmlns:p14="http://schemas.microsoft.com/office/powerpoint/2010/main" val="81277877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82F16A4A-D83E-4A03-99CA-80CBDCDE5AD7}" type="slidenum">
              <a:rPr lang="en-CA" smtClean="0"/>
              <a:t>15</a:t>
            </a:fld>
            <a:endParaRPr lang="en-CA"/>
          </a:p>
        </p:txBody>
      </p:sp>
    </p:spTree>
    <p:extLst>
      <p:ext uri="{BB962C8B-B14F-4D97-AF65-F5344CB8AC3E}">
        <p14:creationId xmlns:p14="http://schemas.microsoft.com/office/powerpoint/2010/main" val="50800979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82F16A4A-D83E-4A03-99CA-80CBDCDE5AD7}" type="slidenum">
              <a:rPr lang="en-CA" smtClean="0"/>
              <a:t>16</a:t>
            </a:fld>
            <a:endParaRPr lang="en-CA"/>
          </a:p>
        </p:txBody>
      </p:sp>
    </p:spTree>
    <p:extLst>
      <p:ext uri="{BB962C8B-B14F-4D97-AF65-F5344CB8AC3E}">
        <p14:creationId xmlns:p14="http://schemas.microsoft.com/office/powerpoint/2010/main" val="114928098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82F16A4A-D83E-4A03-99CA-80CBDCDE5AD7}" type="slidenum">
              <a:rPr lang="en-CA" smtClean="0"/>
              <a:t>17</a:t>
            </a:fld>
            <a:endParaRPr lang="en-CA"/>
          </a:p>
        </p:txBody>
      </p:sp>
    </p:spTree>
    <p:extLst>
      <p:ext uri="{BB962C8B-B14F-4D97-AF65-F5344CB8AC3E}">
        <p14:creationId xmlns:p14="http://schemas.microsoft.com/office/powerpoint/2010/main" val="318284118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82F16A4A-D83E-4A03-99CA-80CBDCDE5AD7}" type="slidenum">
              <a:rPr lang="en-CA" smtClean="0"/>
              <a:t>18</a:t>
            </a:fld>
            <a:endParaRPr lang="en-CA"/>
          </a:p>
        </p:txBody>
      </p:sp>
    </p:spTree>
    <p:extLst>
      <p:ext uri="{BB962C8B-B14F-4D97-AF65-F5344CB8AC3E}">
        <p14:creationId xmlns:p14="http://schemas.microsoft.com/office/powerpoint/2010/main" val="145791139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82F16A4A-D83E-4A03-99CA-80CBDCDE5AD7}" type="slidenum">
              <a:rPr lang="en-CA" smtClean="0"/>
              <a:t>19</a:t>
            </a:fld>
            <a:endParaRPr lang="en-CA"/>
          </a:p>
        </p:txBody>
      </p:sp>
    </p:spTree>
    <p:extLst>
      <p:ext uri="{BB962C8B-B14F-4D97-AF65-F5344CB8AC3E}">
        <p14:creationId xmlns:p14="http://schemas.microsoft.com/office/powerpoint/2010/main" val="288136416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82F16A4A-D83E-4A03-99CA-80CBDCDE5AD7}" type="slidenum">
              <a:rPr lang="en-CA" smtClean="0"/>
              <a:t>20</a:t>
            </a:fld>
            <a:endParaRPr lang="en-CA"/>
          </a:p>
        </p:txBody>
      </p:sp>
    </p:spTree>
    <p:extLst>
      <p:ext uri="{BB962C8B-B14F-4D97-AF65-F5344CB8AC3E}">
        <p14:creationId xmlns:p14="http://schemas.microsoft.com/office/powerpoint/2010/main" val="86122579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82F16A4A-D83E-4A03-99CA-80CBDCDE5AD7}" type="slidenum">
              <a:rPr lang="en-CA" smtClean="0"/>
              <a:t>21</a:t>
            </a:fld>
            <a:endParaRPr lang="en-CA"/>
          </a:p>
        </p:txBody>
      </p:sp>
    </p:spTree>
    <p:extLst>
      <p:ext uri="{BB962C8B-B14F-4D97-AF65-F5344CB8AC3E}">
        <p14:creationId xmlns:p14="http://schemas.microsoft.com/office/powerpoint/2010/main" val="10493285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82F16A4A-D83E-4A03-99CA-80CBDCDE5AD7}" type="slidenum">
              <a:rPr lang="en-CA" smtClean="0"/>
              <a:t>4</a:t>
            </a:fld>
            <a:endParaRPr lang="en-CA"/>
          </a:p>
        </p:txBody>
      </p:sp>
    </p:spTree>
    <p:extLst>
      <p:ext uri="{BB962C8B-B14F-4D97-AF65-F5344CB8AC3E}">
        <p14:creationId xmlns:p14="http://schemas.microsoft.com/office/powerpoint/2010/main" val="307623597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82F16A4A-D83E-4A03-99CA-80CBDCDE5AD7}" type="slidenum">
              <a:rPr lang="en-CA" smtClean="0"/>
              <a:t>22</a:t>
            </a:fld>
            <a:endParaRPr lang="en-CA"/>
          </a:p>
        </p:txBody>
      </p:sp>
    </p:spTree>
    <p:extLst>
      <p:ext uri="{BB962C8B-B14F-4D97-AF65-F5344CB8AC3E}">
        <p14:creationId xmlns:p14="http://schemas.microsoft.com/office/powerpoint/2010/main" val="230525960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82F16A4A-D83E-4A03-99CA-80CBDCDE5AD7}" type="slidenum">
              <a:rPr lang="en-CA" smtClean="0"/>
              <a:t>23</a:t>
            </a:fld>
            <a:endParaRPr lang="en-CA"/>
          </a:p>
        </p:txBody>
      </p:sp>
    </p:spTree>
    <p:extLst>
      <p:ext uri="{BB962C8B-B14F-4D97-AF65-F5344CB8AC3E}">
        <p14:creationId xmlns:p14="http://schemas.microsoft.com/office/powerpoint/2010/main" val="258080878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82F16A4A-D83E-4A03-99CA-80CBDCDE5AD7}" type="slidenum">
              <a:rPr lang="en-CA" smtClean="0"/>
              <a:t>24</a:t>
            </a:fld>
            <a:endParaRPr lang="en-CA"/>
          </a:p>
        </p:txBody>
      </p:sp>
    </p:spTree>
    <p:extLst>
      <p:ext uri="{BB962C8B-B14F-4D97-AF65-F5344CB8AC3E}">
        <p14:creationId xmlns:p14="http://schemas.microsoft.com/office/powerpoint/2010/main" val="872258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82F16A4A-D83E-4A03-99CA-80CBDCDE5AD7}" type="slidenum">
              <a:rPr lang="en-CA" smtClean="0"/>
              <a:t>25</a:t>
            </a:fld>
            <a:endParaRPr lang="en-CA"/>
          </a:p>
        </p:txBody>
      </p:sp>
    </p:spTree>
    <p:extLst>
      <p:ext uri="{BB962C8B-B14F-4D97-AF65-F5344CB8AC3E}">
        <p14:creationId xmlns:p14="http://schemas.microsoft.com/office/powerpoint/2010/main" val="101122208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82F16A4A-D83E-4A03-99CA-80CBDCDE5AD7}" type="slidenum">
              <a:rPr lang="en-CA" smtClean="0"/>
              <a:t>26</a:t>
            </a:fld>
            <a:endParaRPr lang="en-CA"/>
          </a:p>
        </p:txBody>
      </p:sp>
    </p:spTree>
    <p:extLst>
      <p:ext uri="{BB962C8B-B14F-4D97-AF65-F5344CB8AC3E}">
        <p14:creationId xmlns:p14="http://schemas.microsoft.com/office/powerpoint/2010/main" val="343147317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82F16A4A-D83E-4A03-99CA-80CBDCDE5AD7}" type="slidenum">
              <a:rPr lang="en-CA" smtClean="0"/>
              <a:t>27</a:t>
            </a:fld>
            <a:endParaRPr lang="en-CA"/>
          </a:p>
        </p:txBody>
      </p:sp>
    </p:spTree>
    <p:extLst>
      <p:ext uri="{BB962C8B-B14F-4D97-AF65-F5344CB8AC3E}">
        <p14:creationId xmlns:p14="http://schemas.microsoft.com/office/powerpoint/2010/main" val="40750983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82F16A4A-D83E-4A03-99CA-80CBDCDE5AD7}" type="slidenum">
              <a:rPr lang="en-CA" smtClean="0"/>
              <a:t>5</a:t>
            </a:fld>
            <a:endParaRPr lang="en-CA"/>
          </a:p>
        </p:txBody>
      </p:sp>
    </p:spTree>
    <p:extLst>
      <p:ext uri="{BB962C8B-B14F-4D97-AF65-F5344CB8AC3E}">
        <p14:creationId xmlns:p14="http://schemas.microsoft.com/office/powerpoint/2010/main" val="35970333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82F16A4A-D83E-4A03-99CA-80CBDCDE5AD7}" type="slidenum">
              <a:rPr lang="en-CA" smtClean="0"/>
              <a:t>6</a:t>
            </a:fld>
            <a:endParaRPr lang="en-CA"/>
          </a:p>
        </p:txBody>
      </p:sp>
    </p:spTree>
    <p:extLst>
      <p:ext uri="{BB962C8B-B14F-4D97-AF65-F5344CB8AC3E}">
        <p14:creationId xmlns:p14="http://schemas.microsoft.com/office/powerpoint/2010/main" val="14075832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82F16A4A-D83E-4A03-99CA-80CBDCDE5AD7}" type="slidenum">
              <a:rPr lang="en-CA" smtClean="0"/>
              <a:t>7</a:t>
            </a:fld>
            <a:endParaRPr lang="en-CA"/>
          </a:p>
        </p:txBody>
      </p:sp>
    </p:spTree>
    <p:extLst>
      <p:ext uri="{BB962C8B-B14F-4D97-AF65-F5344CB8AC3E}">
        <p14:creationId xmlns:p14="http://schemas.microsoft.com/office/powerpoint/2010/main" val="33134351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82F16A4A-D83E-4A03-99CA-80CBDCDE5AD7}" type="slidenum">
              <a:rPr lang="en-CA" smtClean="0"/>
              <a:t>8</a:t>
            </a:fld>
            <a:endParaRPr lang="en-CA"/>
          </a:p>
        </p:txBody>
      </p:sp>
    </p:spTree>
    <p:extLst>
      <p:ext uri="{BB962C8B-B14F-4D97-AF65-F5344CB8AC3E}">
        <p14:creationId xmlns:p14="http://schemas.microsoft.com/office/powerpoint/2010/main" val="10163460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82F16A4A-D83E-4A03-99CA-80CBDCDE5AD7}" type="slidenum">
              <a:rPr lang="en-CA" smtClean="0"/>
              <a:t>9</a:t>
            </a:fld>
            <a:endParaRPr lang="en-CA"/>
          </a:p>
        </p:txBody>
      </p:sp>
    </p:spTree>
    <p:extLst>
      <p:ext uri="{BB962C8B-B14F-4D97-AF65-F5344CB8AC3E}">
        <p14:creationId xmlns:p14="http://schemas.microsoft.com/office/powerpoint/2010/main" val="2110646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82F16A4A-D83E-4A03-99CA-80CBDCDE5AD7}" type="slidenum">
              <a:rPr lang="en-CA" smtClean="0"/>
              <a:t>10</a:t>
            </a:fld>
            <a:endParaRPr lang="en-CA"/>
          </a:p>
        </p:txBody>
      </p:sp>
    </p:spTree>
    <p:extLst>
      <p:ext uri="{BB962C8B-B14F-4D97-AF65-F5344CB8AC3E}">
        <p14:creationId xmlns:p14="http://schemas.microsoft.com/office/powerpoint/2010/main" val="10741650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82F16A4A-D83E-4A03-99CA-80CBDCDE5AD7}" type="slidenum">
              <a:rPr lang="en-CA" smtClean="0"/>
              <a:t>11</a:t>
            </a:fld>
            <a:endParaRPr lang="en-CA"/>
          </a:p>
        </p:txBody>
      </p:sp>
    </p:spTree>
    <p:extLst>
      <p:ext uri="{BB962C8B-B14F-4D97-AF65-F5344CB8AC3E}">
        <p14:creationId xmlns:p14="http://schemas.microsoft.com/office/powerpoint/2010/main" val="30923335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CA"/>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p>
            <a:endParaRPr lang="en-CA"/>
          </a:p>
        </p:txBody>
      </p:sp>
      <p:sp>
        <p:nvSpPr>
          <p:cNvPr id="5" name="Footer Placeholder 4"/>
          <p:cNvSpPr>
            <a:spLocks noGrp="1"/>
          </p:cNvSpPr>
          <p:nvPr>
            <p:ph type="ftr" sz="quarter" idx="11"/>
          </p:nvPr>
        </p:nvSpPr>
        <p:spPr/>
        <p:txBody>
          <a:bodyPr/>
          <a:lstStyle>
            <a:lvl1pPr>
              <a:defRPr/>
            </a:lvl1pPr>
          </a:lstStyle>
          <a:p>
            <a:endParaRPr lang="en-CA"/>
          </a:p>
        </p:txBody>
      </p:sp>
      <p:sp>
        <p:nvSpPr>
          <p:cNvPr id="6" name="Slide Number Placeholder 5"/>
          <p:cNvSpPr>
            <a:spLocks noGrp="1"/>
          </p:cNvSpPr>
          <p:nvPr>
            <p:ph type="sldNum" sz="quarter" idx="12"/>
          </p:nvPr>
        </p:nvSpPr>
        <p:spPr/>
        <p:txBody>
          <a:bodyPr/>
          <a:lstStyle/>
          <a:p>
            <a:fld id="{29681B8B-1BB2-4CB6-8502-A6E09EA85A50}" type="slidenum">
              <a:rPr lang="en-CA" smtClean="0"/>
              <a:t>‹#›</a:t>
            </a:fld>
            <a:endParaRPr lang="en-CA"/>
          </a:p>
        </p:txBody>
      </p:sp>
    </p:spTree>
    <p:extLst>
      <p:ext uri="{BB962C8B-B14F-4D97-AF65-F5344CB8AC3E}">
        <p14:creationId xmlns:p14="http://schemas.microsoft.com/office/powerpoint/2010/main" val="19846945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29681B8B-1BB2-4CB6-8502-A6E09EA85A50}" type="slidenum">
              <a:rPr lang="en-CA" smtClean="0"/>
              <a:t>‹#›</a:t>
            </a:fld>
            <a:endParaRPr lang="en-CA"/>
          </a:p>
        </p:txBody>
      </p:sp>
    </p:spTree>
    <p:extLst>
      <p:ext uri="{BB962C8B-B14F-4D97-AF65-F5344CB8AC3E}">
        <p14:creationId xmlns:p14="http://schemas.microsoft.com/office/powerpoint/2010/main" val="12177235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29681B8B-1BB2-4CB6-8502-A6E09EA85A50}" type="slidenum">
              <a:rPr lang="en-CA" smtClean="0"/>
              <a:t>‹#›</a:t>
            </a:fld>
            <a:endParaRPr lang="en-CA"/>
          </a:p>
        </p:txBody>
      </p:sp>
    </p:spTree>
    <p:extLst>
      <p:ext uri="{BB962C8B-B14F-4D97-AF65-F5344CB8AC3E}">
        <p14:creationId xmlns:p14="http://schemas.microsoft.com/office/powerpoint/2010/main" val="27923119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25284" y="834447"/>
            <a:ext cx="10515600" cy="206077"/>
          </a:xfrm>
        </p:spPr>
        <p:txBody>
          <a:bodyPr>
            <a:noAutofit/>
          </a:bodyPr>
          <a:lstStyle>
            <a:lvl1pPr marL="0" marR="0" indent="0" algn="ctr" defTabSz="914400" rtl="0" eaLnBrk="1" fontAlgn="auto" latinLnBrk="0" hangingPunct="1">
              <a:lnSpc>
                <a:spcPct val="90000"/>
              </a:lnSpc>
              <a:spcBef>
                <a:spcPct val="0"/>
              </a:spcBef>
              <a:spcAft>
                <a:spcPts val="0"/>
              </a:spcAft>
              <a:buClrTx/>
              <a:buSzTx/>
              <a:buFontTx/>
              <a:buNone/>
              <a:tabLst/>
              <a:defRPr lang="en-CA" sz="1400" b="1" i="1" kern="1200" baseline="0" dirty="0" err="1" smtClean="0">
                <a:solidFill>
                  <a:schemeClr val="accent4">
                    <a:lumMod val="75000"/>
                  </a:schemeClr>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lang="en-US" dirty="0" smtClean="0"/>
              <a:t>Om </a:t>
            </a:r>
            <a:r>
              <a:rPr lang="en-US" dirty="0" err="1" smtClean="0"/>
              <a:t>Namo</a:t>
            </a:r>
            <a:r>
              <a:rPr lang="en-US" dirty="0" smtClean="0"/>
              <a:t> </a:t>
            </a:r>
            <a:r>
              <a:rPr lang="en-US" dirty="0" err="1" smtClean="0"/>
              <a:t>Bhagavathe</a:t>
            </a:r>
            <a:r>
              <a:rPr lang="en-US" dirty="0" smtClean="0"/>
              <a:t> </a:t>
            </a:r>
            <a:r>
              <a:rPr lang="en-US" dirty="0" err="1" smtClean="0"/>
              <a:t>Vasudevaya</a:t>
            </a:r>
            <a:endParaRPr lang="en-CA" dirty="0"/>
          </a:p>
        </p:txBody>
      </p:sp>
      <p:sp>
        <p:nvSpPr>
          <p:cNvPr id="3" name="Content Placeholder 2"/>
          <p:cNvSpPr>
            <a:spLocks noGrp="1"/>
          </p:cNvSpPr>
          <p:nvPr>
            <p:ph idx="1"/>
          </p:nvPr>
        </p:nvSpPr>
        <p:spPr>
          <a:xfrm>
            <a:off x="170481" y="1150883"/>
            <a:ext cx="11825207" cy="5376917"/>
          </a:xfrm>
        </p:spPr>
        <p:txBody>
          <a:bodyPr/>
          <a:lstStyle>
            <a:lvl1pPr marL="0" indent="0">
              <a:buNone/>
              <a:defRPr/>
            </a:lvl1pPr>
          </a:lstStyle>
          <a:p>
            <a:pPr lvl="0"/>
            <a:endParaRPr lang="en-CA" dirty="0"/>
          </a:p>
        </p:txBody>
      </p:sp>
      <p:sp>
        <p:nvSpPr>
          <p:cNvPr id="5" name="Footer Placeholder 4"/>
          <p:cNvSpPr>
            <a:spLocks noGrp="1"/>
          </p:cNvSpPr>
          <p:nvPr>
            <p:ph type="ftr" sz="quarter" idx="11"/>
          </p:nvPr>
        </p:nvSpPr>
        <p:spPr>
          <a:xfrm>
            <a:off x="4038600" y="6527800"/>
            <a:ext cx="4114800" cy="193675"/>
          </a:xfrm>
        </p:spPr>
        <p:txBody>
          <a:bodyPr/>
          <a:lstStyle/>
          <a:p>
            <a:r>
              <a:rPr lang="en-CA" smtClean="0"/>
              <a:t>Sabitha Chari</a:t>
            </a:r>
            <a:endParaRPr lang="en-CA"/>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836175" y="117366"/>
            <a:ext cx="533093" cy="717081"/>
          </a:xfrm>
          <a:prstGeom prst="rect">
            <a:avLst/>
          </a:prstGeom>
        </p:spPr>
      </p:pic>
    </p:spTree>
    <p:extLst>
      <p:ext uri="{BB962C8B-B14F-4D97-AF65-F5344CB8AC3E}">
        <p14:creationId xmlns:p14="http://schemas.microsoft.com/office/powerpoint/2010/main" val="342505958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CA"/>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29681B8B-1BB2-4CB6-8502-A6E09EA85A50}" type="slidenum">
              <a:rPr lang="en-CA" smtClean="0"/>
              <a:t>‹#›</a:t>
            </a:fld>
            <a:endParaRPr lang="en-CA"/>
          </a:p>
        </p:txBody>
      </p:sp>
    </p:spTree>
    <p:extLst>
      <p:ext uri="{BB962C8B-B14F-4D97-AF65-F5344CB8AC3E}">
        <p14:creationId xmlns:p14="http://schemas.microsoft.com/office/powerpoint/2010/main" val="26703506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p>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29681B8B-1BB2-4CB6-8502-A6E09EA85A50}" type="slidenum">
              <a:rPr lang="en-CA" smtClean="0"/>
              <a:t>‹#›</a:t>
            </a:fld>
            <a:endParaRPr lang="en-CA"/>
          </a:p>
        </p:txBody>
      </p:sp>
    </p:spTree>
    <p:extLst>
      <p:ext uri="{BB962C8B-B14F-4D97-AF65-F5344CB8AC3E}">
        <p14:creationId xmlns:p14="http://schemas.microsoft.com/office/powerpoint/2010/main" val="4306010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CA"/>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p>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29681B8B-1BB2-4CB6-8502-A6E09EA85A50}" type="slidenum">
              <a:rPr lang="en-CA" smtClean="0"/>
              <a:t>‹#›</a:t>
            </a:fld>
            <a:endParaRPr lang="en-CA"/>
          </a:p>
        </p:txBody>
      </p:sp>
    </p:spTree>
    <p:extLst>
      <p:ext uri="{BB962C8B-B14F-4D97-AF65-F5344CB8AC3E}">
        <p14:creationId xmlns:p14="http://schemas.microsoft.com/office/powerpoint/2010/main" val="42739867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29681B8B-1BB2-4CB6-8502-A6E09EA85A50}" type="slidenum">
              <a:rPr lang="en-CA" smtClean="0"/>
              <a:t>‹#›</a:t>
            </a:fld>
            <a:endParaRPr lang="en-CA"/>
          </a:p>
        </p:txBody>
      </p:sp>
    </p:spTree>
    <p:extLst>
      <p:ext uri="{BB962C8B-B14F-4D97-AF65-F5344CB8AC3E}">
        <p14:creationId xmlns:p14="http://schemas.microsoft.com/office/powerpoint/2010/main" val="16087729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29681B8B-1BB2-4CB6-8502-A6E09EA85A50}" type="slidenum">
              <a:rPr lang="en-CA" smtClean="0"/>
              <a:t>‹#›</a:t>
            </a:fld>
            <a:endParaRPr lang="en-CA"/>
          </a:p>
        </p:txBody>
      </p:sp>
    </p:spTree>
    <p:extLst>
      <p:ext uri="{BB962C8B-B14F-4D97-AF65-F5344CB8AC3E}">
        <p14:creationId xmlns:p14="http://schemas.microsoft.com/office/powerpoint/2010/main" val="28093461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CA"/>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29681B8B-1BB2-4CB6-8502-A6E09EA85A50}" type="slidenum">
              <a:rPr lang="en-CA" smtClean="0"/>
              <a:t>‹#›</a:t>
            </a:fld>
            <a:endParaRPr lang="en-CA"/>
          </a:p>
        </p:txBody>
      </p:sp>
    </p:spTree>
    <p:extLst>
      <p:ext uri="{BB962C8B-B14F-4D97-AF65-F5344CB8AC3E}">
        <p14:creationId xmlns:p14="http://schemas.microsoft.com/office/powerpoint/2010/main" val="39934555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CA"/>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29681B8B-1BB2-4CB6-8502-A6E09EA85A50}" type="slidenum">
              <a:rPr lang="en-CA" smtClean="0"/>
              <a:t>‹#›</a:t>
            </a:fld>
            <a:endParaRPr lang="en-CA"/>
          </a:p>
        </p:txBody>
      </p:sp>
    </p:spTree>
    <p:extLst>
      <p:ext uri="{BB962C8B-B14F-4D97-AF65-F5344CB8AC3E}">
        <p14:creationId xmlns:p14="http://schemas.microsoft.com/office/powerpoint/2010/main" val="33647974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CA"/>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CA"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CA"/>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i="1">
                <a:solidFill>
                  <a:srgbClr val="0070C0"/>
                </a:solidFill>
              </a:defRPr>
            </a:lvl1pPr>
          </a:lstStyle>
          <a:p>
            <a:endParaRPr lang="en-CA"/>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9681B8B-1BB2-4CB6-8502-A6E09EA85A50}" type="slidenum">
              <a:rPr lang="en-CA" smtClean="0"/>
              <a:t>‹#›</a:t>
            </a:fld>
            <a:endParaRPr lang="en-CA"/>
          </a:p>
        </p:txBody>
      </p:sp>
    </p:spTree>
    <p:extLst>
      <p:ext uri="{BB962C8B-B14F-4D97-AF65-F5344CB8AC3E}">
        <p14:creationId xmlns:p14="http://schemas.microsoft.com/office/powerpoint/2010/main" val="40044865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3196517"/>
            <a:ext cx="9144000" cy="934725"/>
          </a:xfrm>
        </p:spPr>
        <p:txBody>
          <a:bodyPr>
            <a:normAutofit/>
          </a:bodyPr>
          <a:lstStyle/>
          <a:p>
            <a:r>
              <a:rPr lang="en-CA" b="1" spc="150" smtClean="0">
                <a:solidFill>
                  <a:srgbClr val="FFC000"/>
                </a:solidFill>
                <a:latin typeface="Candara" panose="020E0502030303020204" pitchFamily="34" charset="0"/>
              </a:rPr>
              <a:t>Shrimad Bhagavad Gita</a:t>
            </a:r>
            <a:endParaRPr lang="en-CA" b="1" spc="150">
              <a:solidFill>
                <a:srgbClr val="FFC000"/>
              </a:solidFill>
              <a:latin typeface="Candara" panose="020E0502030303020204" pitchFamily="34"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16477" y="561340"/>
            <a:ext cx="1959046" cy="2635177"/>
          </a:xfrm>
          <a:prstGeom prst="rect">
            <a:avLst/>
          </a:prstGeom>
        </p:spPr>
      </p:pic>
      <p:sp>
        <p:nvSpPr>
          <p:cNvPr id="6" name="Title 1"/>
          <p:cNvSpPr txBox="1">
            <a:spLocks/>
          </p:cNvSpPr>
          <p:nvPr/>
        </p:nvSpPr>
        <p:spPr>
          <a:xfrm>
            <a:off x="1524000" y="4322642"/>
            <a:ext cx="9144000" cy="1837526"/>
          </a:xfrm>
          <a:prstGeom prst="rect">
            <a:avLst/>
          </a:prstGeom>
        </p:spPr>
        <p:txBody>
          <a:bodyPr vert="horz" lIns="91440" tIns="45720" rIns="91440" bIns="45720" rtlCol="0" anchor="b">
            <a:normAutofit fontScale="97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CA" sz="2500" b="1" i="1">
                <a:solidFill>
                  <a:srgbClr val="0070C0"/>
                </a:solidFill>
              </a:rPr>
              <a:t>Om Sri Gurubyo </a:t>
            </a:r>
            <a:r>
              <a:rPr lang="en-CA" sz="2500" b="1" i="1" err="1">
                <a:solidFill>
                  <a:srgbClr val="0070C0"/>
                </a:solidFill>
              </a:rPr>
              <a:t>Namha</a:t>
            </a:r>
            <a:r>
              <a:rPr lang="en-CA" sz="2500" b="1" i="1">
                <a:solidFill>
                  <a:srgbClr val="0070C0"/>
                </a:solidFill>
              </a:rPr>
              <a:t> </a:t>
            </a:r>
            <a:endParaRPr lang="en-CA" sz="2500" i="1">
              <a:solidFill>
                <a:srgbClr val="0070C0"/>
              </a:solidFill>
            </a:endParaRPr>
          </a:p>
          <a:p>
            <a:r>
              <a:rPr lang="en-CA" sz="2500" b="1" i="1">
                <a:solidFill>
                  <a:srgbClr val="0070C0"/>
                </a:solidFill>
              </a:rPr>
              <a:t>Om </a:t>
            </a:r>
            <a:r>
              <a:rPr lang="en-CA" sz="2500" b="1" i="1" err="1">
                <a:solidFill>
                  <a:srgbClr val="0070C0"/>
                </a:solidFill>
              </a:rPr>
              <a:t>Paramatmane</a:t>
            </a:r>
            <a:r>
              <a:rPr lang="en-CA" sz="2500" b="1" i="1">
                <a:solidFill>
                  <a:srgbClr val="0070C0"/>
                </a:solidFill>
              </a:rPr>
              <a:t> </a:t>
            </a:r>
            <a:r>
              <a:rPr lang="en-CA" sz="2500" b="1" i="1" err="1">
                <a:solidFill>
                  <a:srgbClr val="0070C0"/>
                </a:solidFill>
              </a:rPr>
              <a:t>Namaha</a:t>
            </a:r>
            <a:r>
              <a:rPr lang="en-CA" sz="2500" b="1" i="1">
                <a:solidFill>
                  <a:srgbClr val="0070C0"/>
                </a:solidFill>
              </a:rPr>
              <a:t> </a:t>
            </a:r>
            <a:endParaRPr lang="en-CA" sz="2500" i="1">
              <a:solidFill>
                <a:srgbClr val="0070C0"/>
              </a:solidFill>
            </a:endParaRPr>
          </a:p>
          <a:p>
            <a:r>
              <a:rPr lang="en-CA" sz="2500" b="1" i="1">
                <a:solidFill>
                  <a:srgbClr val="0070C0"/>
                </a:solidFill>
              </a:rPr>
              <a:t>Om </a:t>
            </a:r>
            <a:r>
              <a:rPr lang="en-CA" sz="2500" b="1" i="1" err="1">
                <a:solidFill>
                  <a:srgbClr val="0070C0"/>
                </a:solidFill>
              </a:rPr>
              <a:t>Namo</a:t>
            </a:r>
            <a:r>
              <a:rPr lang="en-CA" sz="2500" b="1" i="1">
                <a:solidFill>
                  <a:srgbClr val="0070C0"/>
                </a:solidFill>
              </a:rPr>
              <a:t> </a:t>
            </a:r>
            <a:r>
              <a:rPr lang="en-CA" sz="2500" b="1" i="1" err="1">
                <a:solidFill>
                  <a:srgbClr val="0070C0"/>
                </a:solidFill>
              </a:rPr>
              <a:t>Bhagavathe</a:t>
            </a:r>
            <a:r>
              <a:rPr lang="en-CA" sz="2500" b="1" i="1">
                <a:solidFill>
                  <a:srgbClr val="0070C0"/>
                </a:solidFill>
              </a:rPr>
              <a:t> </a:t>
            </a:r>
            <a:r>
              <a:rPr lang="en-CA" sz="2500" b="1" i="1" err="1">
                <a:solidFill>
                  <a:srgbClr val="0070C0"/>
                </a:solidFill>
              </a:rPr>
              <a:t>Vasudevaya</a:t>
            </a:r>
            <a:endParaRPr lang="en-CA" sz="2500" i="1">
              <a:solidFill>
                <a:srgbClr val="0070C0"/>
              </a:solidFill>
            </a:endParaRPr>
          </a:p>
          <a:p>
            <a:endParaRPr lang="en-CA" sz="1800" b="1" smtClean="0">
              <a:solidFill>
                <a:srgbClr val="FFC000"/>
              </a:solidFill>
            </a:endParaRPr>
          </a:p>
          <a:p>
            <a:r>
              <a:rPr lang="en-CA" sz="1800" b="1" smtClean="0">
                <a:solidFill>
                  <a:srgbClr val="FF0000"/>
                </a:solidFill>
                <a:latin typeface="Segoe UI Emoji" panose="020B0502040204020203" pitchFamily="34" charset="0"/>
                <a:ea typeface="Segoe UI Emoji" panose="020B0502040204020203" pitchFamily="34" charset="0"/>
              </a:rPr>
              <a:t>🙏</a:t>
            </a:r>
            <a:endParaRPr lang="en-CA" sz="1800" b="1">
              <a:solidFill>
                <a:srgbClr val="FF0000"/>
              </a:solidFill>
            </a:endParaRPr>
          </a:p>
        </p:txBody>
      </p:sp>
      <p:sp>
        <p:nvSpPr>
          <p:cNvPr id="5" name="Title 1"/>
          <p:cNvSpPr txBox="1">
            <a:spLocks/>
          </p:cNvSpPr>
          <p:nvPr/>
        </p:nvSpPr>
        <p:spPr>
          <a:xfrm>
            <a:off x="1524000" y="3647773"/>
            <a:ext cx="9144000" cy="934725"/>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CA" sz="3200" b="1" spc="150" smtClean="0">
                <a:solidFill>
                  <a:srgbClr val="FF0000"/>
                </a:solidFill>
                <a:latin typeface="Candara" panose="020E0502030303020204" pitchFamily="34" charset="0"/>
              </a:rPr>
              <a:t>Chapter 1</a:t>
            </a:r>
            <a:endParaRPr lang="en-CA" sz="3200" b="1" spc="150">
              <a:solidFill>
                <a:srgbClr val="FF0000"/>
              </a:solidFill>
              <a:latin typeface="Candara" panose="020E0502030303020204" pitchFamily="34" charset="0"/>
            </a:endParaRPr>
          </a:p>
        </p:txBody>
      </p:sp>
    </p:spTree>
    <p:extLst>
      <p:ext uri="{BB962C8B-B14F-4D97-AF65-F5344CB8AC3E}">
        <p14:creationId xmlns:p14="http://schemas.microsoft.com/office/powerpoint/2010/main" val="2816975688"/>
      </p:ext>
    </p:extLst>
  </p:cSld>
  <p:clrMapOvr>
    <a:masterClrMapping/>
  </p:clrMapOvr>
  <mc:AlternateContent xmlns:mc="http://schemas.openxmlformats.org/markup-compatibility/2006" xmlns:p14="http://schemas.microsoft.com/office/powerpoint/2010/main">
    <mc:Choice Requires="p14">
      <p:transition spd="slow" p14:dur="2250" advClick="0" advTm="6000"/>
    </mc:Choice>
    <mc:Fallback xmlns="">
      <p:transition spd="slow" advClick="0" advTm="6000"/>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i="1">
                <a:solidFill>
                  <a:srgbClr val="0070C0"/>
                </a:solidFill>
              </a:rPr>
              <a:t>Om </a:t>
            </a:r>
            <a:r>
              <a:rPr lang="en-CA" i="1" err="1">
                <a:solidFill>
                  <a:srgbClr val="0070C0"/>
                </a:solidFill>
              </a:rPr>
              <a:t>Namo</a:t>
            </a:r>
            <a:r>
              <a:rPr lang="en-CA" i="1">
                <a:solidFill>
                  <a:srgbClr val="0070C0"/>
                </a:solidFill>
              </a:rPr>
              <a:t> </a:t>
            </a:r>
            <a:r>
              <a:rPr lang="en-CA" i="1" err="1">
                <a:solidFill>
                  <a:srgbClr val="0070C0"/>
                </a:solidFill>
              </a:rPr>
              <a:t>Bhagavathe</a:t>
            </a:r>
            <a:r>
              <a:rPr lang="en-CA" i="1">
                <a:solidFill>
                  <a:srgbClr val="0070C0"/>
                </a:solidFill>
              </a:rPr>
              <a:t> </a:t>
            </a:r>
            <a:r>
              <a:rPr lang="en-CA" i="1" err="1" smtClean="0">
                <a:solidFill>
                  <a:srgbClr val="0070C0"/>
                </a:solidFill>
              </a:rPr>
              <a:t>Vasudevaya</a:t>
            </a:r>
            <a:endParaRPr lang="en-CA"/>
          </a:p>
        </p:txBody>
      </p:sp>
      <p:graphicFrame>
        <p:nvGraphicFramePr>
          <p:cNvPr id="9" name="Table 8"/>
          <p:cNvGraphicFramePr>
            <a:graphicFrameLocks noGrp="1"/>
          </p:cNvGraphicFramePr>
          <p:nvPr>
            <p:extLst>
              <p:ext uri="{D42A27DB-BD31-4B8C-83A1-F6EECF244321}">
                <p14:modId xmlns:p14="http://schemas.microsoft.com/office/powerpoint/2010/main" val="2224567054"/>
              </p:ext>
            </p:extLst>
          </p:nvPr>
        </p:nvGraphicFramePr>
        <p:xfrm>
          <a:off x="285534" y="1157189"/>
          <a:ext cx="11595100" cy="2573369"/>
        </p:xfrm>
        <a:graphic>
          <a:graphicData uri="http://schemas.openxmlformats.org/drawingml/2006/table">
            <a:tbl>
              <a:tblPr>
                <a:tableStyleId>{74C1A8A3-306A-4EB7-A6B1-4F7E0EB9C5D6}</a:tableStyleId>
              </a:tblPr>
              <a:tblGrid>
                <a:gridCol w="7552778"/>
                <a:gridCol w="4042322"/>
              </a:tblGrid>
              <a:tr h="1263705">
                <a:tc>
                  <a:txBody>
                    <a:bodyPr/>
                    <a:lstStyle/>
                    <a:p>
                      <a:r>
                        <a:rPr lang="sa-IN" sz="2800" kern="1200" smtClean="0">
                          <a:solidFill>
                            <a:schemeClr val="dk1"/>
                          </a:solidFill>
                          <a:latin typeface="+mn-lt"/>
                          <a:ea typeface="+mn-ea"/>
                          <a:cs typeface="+mn-cs"/>
                        </a:rPr>
                        <a:t>पाञ्चजन्यं हृषीकेशो देवदत्तं धनञ्जयः ।</a:t>
                      </a:r>
                    </a:p>
                    <a:p>
                      <a:r>
                        <a:rPr lang="sa-IN" sz="2800" kern="1200" smtClean="0">
                          <a:solidFill>
                            <a:schemeClr val="dk1"/>
                          </a:solidFill>
                          <a:latin typeface="+mn-lt"/>
                          <a:ea typeface="+mn-ea"/>
                          <a:cs typeface="+mn-cs"/>
                        </a:rPr>
                        <a:t>पौण्ड्रं दध्मौ महाशङ्खं भीमकर्मा वृकोदरः ॥ १-१५॥</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rowSpan="2">
                  <a:txBody>
                    <a:bodyPr/>
                    <a:lstStyle/>
                    <a:p>
                      <a:pPr>
                        <a:spcBef>
                          <a:spcPts val="0"/>
                        </a:spcBef>
                      </a:pPr>
                      <a:r>
                        <a:rPr lang="en-CA" sz="2400" b="1" smtClean="0"/>
                        <a:t>Hrishikesa blew the “Panchajanya” and Arjuna blew the “Devadatta”, and Bhima, the performer of herculean deeds, blew the great conch, “Paundra”.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r>
              <a:tr h="1309664">
                <a:tc>
                  <a:txBody>
                    <a:bodyPr/>
                    <a:lstStyle/>
                    <a:p>
                      <a:r>
                        <a:rPr lang="en-CA" sz="2400" i="1" kern="1200" smtClean="0">
                          <a:solidFill>
                            <a:schemeClr val="dk1"/>
                          </a:solidFill>
                          <a:latin typeface="+mn-lt"/>
                          <a:ea typeface="+mn-ea"/>
                          <a:cs typeface="+mn-cs"/>
                        </a:rPr>
                        <a:t>Paanchajanyam hrisheekesho devadattam dhananjayah;</a:t>
                      </a:r>
                    </a:p>
                    <a:p>
                      <a:r>
                        <a:rPr lang="en-CA" sz="2400" i="1" kern="1200" smtClean="0">
                          <a:solidFill>
                            <a:schemeClr val="dk1"/>
                          </a:solidFill>
                          <a:latin typeface="+mn-lt"/>
                          <a:ea typeface="+mn-ea"/>
                          <a:cs typeface="+mn-cs"/>
                        </a:rPr>
                        <a:t>Paundram dadhmau mahaashankham bheemakarmaa vrikodarah.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vMerge="1">
                  <a:txBody>
                    <a:bodyPr/>
                    <a:lstStyle/>
                    <a:p>
                      <a:pPr>
                        <a:spcBef>
                          <a:spcPts val="0"/>
                        </a:spcBef>
                      </a:pP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464765174"/>
              </p:ext>
            </p:extLst>
          </p:nvPr>
        </p:nvGraphicFramePr>
        <p:xfrm>
          <a:off x="285534" y="3955118"/>
          <a:ext cx="11595100" cy="2573369"/>
        </p:xfrm>
        <a:graphic>
          <a:graphicData uri="http://schemas.openxmlformats.org/drawingml/2006/table">
            <a:tbl>
              <a:tblPr>
                <a:tableStyleId>{74C1A8A3-306A-4EB7-A6B1-4F7E0EB9C5D6}</a:tableStyleId>
              </a:tblPr>
              <a:tblGrid>
                <a:gridCol w="7552778"/>
                <a:gridCol w="4042322"/>
              </a:tblGrid>
              <a:tr h="1263705">
                <a:tc>
                  <a:txBody>
                    <a:bodyPr/>
                    <a:lstStyle/>
                    <a:p>
                      <a:r>
                        <a:rPr lang="sa-IN" sz="2800" smtClean="0"/>
                        <a:t>अनन्तविजयं राजा कुन्तीपुत्रो युधिष्ठिरः ।</a:t>
                      </a:r>
                    </a:p>
                    <a:p>
                      <a:r>
                        <a:rPr lang="sa-IN" sz="2800" smtClean="0"/>
                        <a:t>नकुलः सहदेवश्च सुघोषमणिपुष्पकौ ॥ १-१६॥</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rowSpan="2">
                  <a:txBody>
                    <a:bodyPr/>
                    <a:lstStyle/>
                    <a:p>
                      <a:pPr>
                        <a:spcBef>
                          <a:spcPts val="0"/>
                        </a:spcBef>
                      </a:pPr>
                      <a:r>
                        <a:rPr lang="en-CA" sz="2400" b="1" smtClean="0"/>
                        <a:t>Yudhisthira, the son of Kunti, blew the “Anantavijaya”; and Sahadeva and Nakula blew the “Manipushpaka” and “Sughosha” conches.</a:t>
                      </a: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r>
              <a:tr h="1309664">
                <a:tc>
                  <a:txBody>
                    <a:bodyPr/>
                    <a:lstStyle/>
                    <a:p>
                      <a:pPr>
                        <a:spcBef>
                          <a:spcPts val="0"/>
                        </a:spcBef>
                      </a:pPr>
                      <a:r>
                        <a:rPr lang="en-CA" sz="2400" i="1" smtClean="0"/>
                        <a:t>Anantavijayam raajaa kunteeputro yudhishthirah;</a:t>
                      </a:r>
                    </a:p>
                    <a:p>
                      <a:pPr>
                        <a:spcBef>
                          <a:spcPts val="0"/>
                        </a:spcBef>
                      </a:pPr>
                      <a:r>
                        <a:rPr lang="en-CA" sz="2400" i="1" smtClean="0"/>
                        <a:t>Nakulah sahadevashcha sughoshamanipushpakau.</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vMerge="1">
                  <a:txBody>
                    <a:bodyPr/>
                    <a:lstStyle/>
                    <a:p>
                      <a:pPr>
                        <a:spcBef>
                          <a:spcPts val="0"/>
                        </a:spcBef>
                      </a:pP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bl>
          </a:graphicData>
        </a:graphic>
      </p:graphicFrame>
    </p:spTree>
    <p:extLst>
      <p:ext uri="{BB962C8B-B14F-4D97-AF65-F5344CB8AC3E}">
        <p14:creationId xmlns:p14="http://schemas.microsoft.com/office/powerpoint/2010/main" val="3238277168"/>
      </p:ext>
    </p:extLst>
  </p:cSld>
  <p:clrMapOvr>
    <a:masterClrMapping/>
  </p:clrMapOvr>
  <mc:AlternateContent xmlns:mc="http://schemas.openxmlformats.org/markup-compatibility/2006" xmlns:p14="http://schemas.microsoft.com/office/powerpoint/2010/main">
    <mc:Choice Requires="p14">
      <p:transition spd="slow" p14:dur="3000" advClick="0" advTm="18000"/>
    </mc:Choice>
    <mc:Fallback xmlns="">
      <p:transition spd="slow" advClick="0" advTm="18000"/>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i="1">
                <a:solidFill>
                  <a:srgbClr val="0070C0"/>
                </a:solidFill>
              </a:rPr>
              <a:t>Om </a:t>
            </a:r>
            <a:r>
              <a:rPr lang="en-CA" i="1" err="1">
                <a:solidFill>
                  <a:srgbClr val="0070C0"/>
                </a:solidFill>
              </a:rPr>
              <a:t>Namo</a:t>
            </a:r>
            <a:r>
              <a:rPr lang="en-CA" i="1">
                <a:solidFill>
                  <a:srgbClr val="0070C0"/>
                </a:solidFill>
              </a:rPr>
              <a:t> </a:t>
            </a:r>
            <a:r>
              <a:rPr lang="en-CA" i="1" err="1">
                <a:solidFill>
                  <a:srgbClr val="0070C0"/>
                </a:solidFill>
              </a:rPr>
              <a:t>Bhagavathe</a:t>
            </a:r>
            <a:r>
              <a:rPr lang="en-CA" i="1">
                <a:solidFill>
                  <a:srgbClr val="0070C0"/>
                </a:solidFill>
              </a:rPr>
              <a:t> </a:t>
            </a:r>
            <a:r>
              <a:rPr lang="en-CA" i="1" err="1" smtClean="0">
                <a:solidFill>
                  <a:srgbClr val="0070C0"/>
                </a:solidFill>
              </a:rPr>
              <a:t>Vasudevaya</a:t>
            </a:r>
            <a:endParaRPr lang="en-CA"/>
          </a:p>
        </p:txBody>
      </p:sp>
      <p:graphicFrame>
        <p:nvGraphicFramePr>
          <p:cNvPr id="9" name="Table 8"/>
          <p:cNvGraphicFramePr>
            <a:graphicFrameLocks noGrp="1"/>
          </p:cNvGraphicFramePr>
          <p:nvPr>
            <p:extLst>
              <p:ext uri="{D42A27DB-BD31-4B8C-83A1-F6EECF244321}">
                <p14:modId xmlns:p14="http://schemas.microsoft.com/office/powerpoint/2010/main" val="1713087604"/>
              </p:ext>
            </p:extLst>
          </p:nvPr>
        </p:nvGraphicFramePr>
        <p:xfrm>
          <a:off x="285534" y="1157189"/>
          <a:ext cx="11595100" cy="2573369"/>
        </p:xfrm>
        <a:graphic>
          <a:graphicData uri="http://schemas.openxmlformats.org/drawingml/2006/table">
            <a:tbl>
              <a:tblPr>
                <a:tableStyleId>{74C1A8A3-306A-4EB7-A6B1-4F7E0EB9C5D6}</a:tableStyleId>
              </a:tblPr>
              <a:tblGrid>
                <a:gridCol w="7552778"/>
                <a:gridCol w="4042322"/>
              </a:tblGrid>
              <a:tr h="1263705">
                <a:tc>
                  <a:txBody>
                    <a:bodyPr/>
                    <a:lstStyle/>
                    <a:p>
                      <a:r>
                        <a:rPr lang="sa-IN" sz="2800" kern="1200" smtClean="0">
                          <a:solidFill>
                            <a:schemeClr val="dk1"/>
                          </a:solidFill>
                          <a:latin typeface="+mn-lt"/>
                          <a:ea typeface="+mn-ea"/>
                          <a:cs typeface="+mn-cs"/>
                        </a:rPr>
                        <a:t>काश्यश्च परमेष्वासः शिखण्डी च महारथः ।</a:t>
                      </a:r>
                    </a:p>
                    <a:p>
                      <a:r>
                        <a:rPr lang="sa-IN" sz="2800" kern="1200" smtClean="0">
                          <a:solidFill>
                            <a:schemeClr val="dk1"/>
                          </a:solidFill>
                          <a:latin typeface="+mn-lt"/>
                          <a:ea typeface="+mn-ea"/>
                          <a:cs typeface="+mn-cs"/>
                        </a:rPr>
                        <a:t>धृष्टद्युम्नो विराटश्च सात्यकिश्चापराजितः ॥ १-१७॥</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rowSpan="2">
                  <a:txBody>
                    <a:bodyPr/>
                    <a:lstStyle/>
                    <a:p>
                      <a:pPr>
                        <a:spcBef>
                          <a:spcPts val="0"/>
                        </a:spcBef>
                      </a:pPr>
                      <a:r>
                        <a:rPr lang="en-CA" sz="2400" b="1" smtClean="0"/>
                        <a:t>The king of Kasi, an excellent archer, Sikhandi, the mighty warrior, Dhristadyumna and Virata and the unconquerable Satyaki,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r>
              <a:tr h="1309664">
                <a:tc>
                  <a:txBody>
                    <a:bodyPr/>
                    <a:lstStyle/>
                    <a:p>
                      <a:r>
                        <a:rPr lang="en-CA" sz="2400" i="1" kern="1200" smtClean="0">
                          <a:solidFill>
                            <a:schemeClr val="dk1"/>
                          </a:solidFill>
                          <a:latin typeface="+mn-lt"/>
                          <a:ea typeface="+mn-ea"/>
                          <a:cs typeface="+mn-cs"/>
                        </a:rPr>
                        <a:t>Kaashyashcha parameshwaasah shikhandee cha mahaarathah;</a:t>
                      </a:r>
                    </a:p>
                    <a:p>
                      <a:r>
                        <a:rPr lang="en-CA" sz="2400" i="1" kern="1200" smtClean="0">
                          <a:solidFill>
                            <a:schemeClr val="dk1"/>
                          </a:solidFill>
                          <a:latin typeface="+mn-lt"/>
                          <a:ea typeface="+mn-ea"/>
                          <a:cs typeface="+mn-cs"/>
                        </a:rPr>
                        <a:t>Dhrishtadyumno viraatashcha saatyakishchaaparaajitah.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vMerge="1">
                  <a:txBody>
                    <a:bodyPr/>
                    <a:lstStyle/>
                    <a:p>
                      <a:pPr>
                        <a:spcBef>
                          <a:spcPts val="0"/>
                        </a:spcBef>
                      </a:pP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1489728336"/>
              </p:ext>
            </p:extLst>
          </p:nvPr>
        </p:nvGraphicFramePr>
        <p:xfrm>
          <a:off x="285534" y="3955118"/>
          <a:ext cx="11595100" cy="2573369"/>
        </p:xfrm>
        <a:graphic>
          <a:graphicData uri="http://schemas.openxmlformats.org/drawingml/2006/table">
            <a:tbl>
              <a:tblPr>
                <a:tableStyleId>{74C1A8A3-306A-4EB7-A6B1-4F7E0EB9C5D6}</a:tableStyleId>
              </a:tblPr>
              <a:tblGrid>
                <a:gridCol w="7552778"/>
                <a:gridCol w="4042322"/>
              </a:tblGrid>
              <a:tr h="1263705">
                <a:tc>
                  <a:txBody>
                    <a:bodyPr/>
                    <a:lstStyle/>
                    <a:p>
                      <a:r>
                        <a:rPr lang="sa-IN" sz="2800" smtClean="0"/>
                        <a:t>द्रुपदो द्रौपदेयाश्च सर्वशः पृथिवीपते ।</a:t>
                      </a:r>
                    </a:p>
                    <a:p>
                      <a:r>
                        <a:rPr lang="sa-IN" sz="2800" smtClean="0"/>
                        <a:t>सौभद्रश्च महाबाहुः शङ्खान्दध्मुः पृथक्पृथक् ॥ १-१८॥</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rowSpan="2">
                  <a:txBody>
                    <a:bodyPr/>
                    <a:lstStyle/>
                    <a:p>
                      <a:pPr>
                        <a:spcBef>
                          <a:spcPts val="0"/>
                        </a:spcBef>
                      </a:pPr>
                      <a:r>
                        <a:rPr lang="en-CA" sz="2400" b="1" smtClean="0"/>
                        <a:t>Drupada, the sons of Draupadi and others, O Lord of the Earth, like the </a:t>
                      </a:r>
                      <a:r>
                        <a:rPr lang="en-CA" sz="2400" b="1" smtClean="0"/>
                        <a:t>mighty-armed </a:t>
                      </a:r>
                      <a:r>
                        <a:rPr lang="en-CA" sz="2400" b="1" smtClean="0"/>
                        <a:t>son of Subhadra, all blew their respective conches!</a:t>
                      </a: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r>
              <a:tr h="1309664">
                <a:tc>
                  <a:txBody>
                    <a:bodyPr/>
                    <a:lstStyle/>
                    <a:p>
                      <a:pPr>
                        <a:spcBef>
                          <a:spcPts val="0"/>
                        </a:spcBef>
                      </a:pPr>
                      <a:r>
                        <a:rPr lang="en-CA" sz="2400" i="1" smtClean="0"/>
                        <a:t>Drupado draupadeyaashcha sarvashah prithiveepate;</a:t>
                      </a:r>
                    </a:p>
                    <a:p>
                      <a:pPr>
                        <a:spcBef>
                          <a:spcPts val="0"/>
                        </a:spcBef>
                      </a:pPr>
                      <a:r>
                        <a:rPr lang="en-CA" sz="2400" i="1" smtClean="0"/>
                        <a:t>Saubhadrashcha mahaabaahuh shankhaan dadhmuh prithak prithak.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vMerge="1">
                  <a:txBody>
                    <a:bodyPr/>
                    <a:lstStyle/>
                    <a:p>
                      <a:pPr>
                        <a:spcBef>
                          <a:spcPts val="0"/>
                        </a:spcBef>
                      </a:pP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bl>
          </a:graphicData>
        </a:graphic>
      </p:graphicFrame>
    </p:spTree>
    <p:extLst>
      <p:ext uri="{BB962C8B-B14F-4D97-AF65-F5344CB8AC3E}">
        <p14:creationId xmlns:p14="http://schemas.microsoft.com/office/powerpoint/2010/main" val="3954493658"/>
      </p:ext>
    </p:extLst>
  </p:cSld>
  <p:clrMapOvr>
    <a:masterClrMapping/>
  </p:clrMapOvr>
  <mc:AlternateContent xmlns:mc="http://schemas.openxmlformats.org/markup-compatibility/2006" xmlns:p14="http://schemas.microsoft.com/office/powerpoint/2010/main">
    <mc:Choice Requires="p14">
      <p:transition spd="slow" p14:dur="3000" advClick="0" advTm="18000"/>
    </mc:Choice>
    <mc:Fallback xmlns="">
      <p:transition spd="slow" advClick="0" advTm="18000"/>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i="1">
                <a:solidFill>
                  <a:srgbClr val="0070C0"/>
                </a:solidFill>
              </a:rPr>
              <a:t>Om </a:t>
            </a:r>
            <a:r>
              <a:rPr lang="en-CA" i="1" err="1">
                <a:solidFill>
                  <a:srgbClr val="0070C0"/>
                </a:solidFill>
              </a:rPr>
              <a:t>Namo</a:t>
            </a:r>
            <a:r>
              <a:rPr lang="en-CA" i="1">
                <a:solidFill>
                  <a:srgbClr val="0070C0"/>
                </a:solidFill>
              </a:rPr>
              <a:t> </a:t>
            </a:r>
            <a:r>
              <a:rPr lang="en-CA" i="1" err="1">
                <a:solidFill>
                  <a:srgbClr val="0070C0"/>
                </a:solidFill>
              </a:rPr>
              <a:t>Bhagavathe</a:t>
            </a:r>
            <a:r>
              <a:rPr lang="en-CA" i="1">
                <a:solidFill>
                  <a:srgbClr val="0070C0"/>
                </a:solidFill>
              </a:rPr>
              <a:t> </a:t>
            </a:r>
            <a:r>
              <a:rPr lang="en-CA" i="1" err="1" smtClean="0">
                <a:solidFill>
                  <a:srgbClr val="0070C0"/>
                </a:solidFill>
              </a:rPr>
              <a:t>Vasudevaya</a:t>
            </a:r>
            <a:endParaRPr lang="en-CA"/>
          </a:p>
        </p:txBody>
      </p:sp>
      <p:graphicFrame>
        <p:nvGraphicFramePr>
          <p:cNvPr id="9" name="Table 8"/>
          <p:cNvGraphicFramePr>
            <a:graphicFrameLocks noGrp="1"/>
          </p:cNvGraphicFramePr>
          <p:nvPr>
            <p:extLst>
              <p:ext uri="{D42A27DB-BD31-4B8C-83A1-F6EECF244321}">
                <p14:modId xmlns:p14="http://schemas.microsoft.com/office/powerpoint/2010/main" val="1080889858"/>
              </p:ext>
            </p:extLst>
          </p:nvPr>
        </p:nvGraphicFramePr>
        <p:xfrm>
          <a:off x="285534" y="1040524"/>
          <a:ext cx="11595100" cy="2573369"/>
        </p:xfrm>
        <a:graphic>
          <a:graphicData uri="http://schemas.openxmlformats.org/drawingml/2006/table">
            <a:tbl>
              <a:tblPr>
                <a:tableStyleId>{74C1A8A3-306A-4EB7-A6B1-4F7E0EB9C5D6}</a:tableStyleId>
              </a:tblPr>
              <a:tblGrid>
                <a:gridCol w="7294361"/>
                <a:gridCol w="4300739"/>
              </a:tblGrid>
              <a:tr h="1263705">
                <a:tc>
                  <a:txBody>
                    <a:bodyPr/>
                    <a:lstStyle/>
                    <a:p>
                      <a:r>
                        <a:rPr lang="sa-IN" sz="2800" kern="1200" smtClean="0">
                          <a:solidFill>
                            <a:schemeClr val="dk1"/>
                          </a:solidFill>
                          <a:latin typeface="+mn-lt"/>
                          <a:ea typeface="+mn-ea"/>
                          <a:cs typeface="+mn-cs"/>
                        </a:rPr>
                        <a:t>स घोषो धार्तराष्ट्राणां हृदयानि व्यदारयत् ।</a:t>
                      </a:r>
                    </a:p>
                    <a:p>
                      <a:r>
                        <a:rPr lang="sa-IN" sz="2800" kern="1200" smtClean="0">
                          <a:solidFill>
                            <a:schemeClr val="dk1"/>
                          </a:solidFill>
                          <a:latin typeface="+mn-lt"/>
                          <a:ea typeface="+mn-ea"/>
                          <a:cs typeface="+mn-cs"/>
                        </a:rPr>
                        <a:t>नभश्च पृथिवीं चैव तुमुलो व्यनु नादयन् ॥ १-१९॥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rowSpan="2">
                  <a:txBody>
                    <a:bodyPr/>
                    <a:lstStyle/>
                    <a:p>
                      <a:pPr>
                        <a:spcBef>
                          <a:spcPts val="0"/>
                        </a:spcBef>
                      </a:pPr>
                      <a:r>
                        <a:rPr lang="en-CA" sz="2400" b="1" smtClean="0"/>
                        <a:t>The tumultuous sound vibrated both in sky and on the earth and shattered the hearts of Dhritarashtra’s </a:t>
                      </a:r>
                      <a:r>
                        <a:rPr lang="en-CA" sz="2400" b="1" smtClean="0"/>
                        <a:t>army.</a:t>
                      </a:r>
                      <a:endParaRPr lang="en-CA" sz="2400" b="1"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r>
              <a:tr h="1309664">
                <a:tc>
                  <a:txBody>
                    <a:bodyPr/>
                    <a:lstStyle/>
                    <a:p>
                      <a:r>
                        <a:rPr lang="en-CA" sz="2400" i="1" kern="1200" smtClean="0">
                          <a:solidFill>
                            <a:schemeClr val="dk1"/>
                          </a:solidFill>
                          <a:latin typeface="+mn-lt"/>
                          <a:ea typeface="+mn-ea"/>
                          <a:cs typeface="+mn-cs"/>
                        </a:rPr>
                        <a:t>Sa ghosho dhaartaraashtraanaam hridayaani vyadaarayat;</a:t>
                      </a:r>
                    </a:p>
                    <a:p>
                      <a:r>
                        <a:rPr lang="en-CA" sz="2400" i="1" kern="1200" smtClean="0">
                          <a:solidFill>
                            <a:schemeClr val="dk1"/>
                          </a:solidFill>
                          <a:latin typeface="+mn-lt"/>
                          <a:ea typeface="+mn-ea"/>
                          <a:cs typeface="+mn-cs"/>
                        </a:rPr>
                        <a:t>Nabhashcha prithiveem chaiva tumulo vyanunaadayan.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vMerge="1">
                  <a:txBody>
                    <a:bodyPr/>
                    <a:lstStyle/>
                    <a:p>
                      <a:pPr>
                        <a:spcBef>
                          <a:spcPts val="0"/>
                        </a:spcBef>
                      </a:pP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3636925048"/>
              </p:ext>
            </p:extLst>
          </p:nvPr>
        </p:nvGraphicFramePr>
        <p:xfrm>
          <a:off x="285534" y="3819970"/>
          <a:ext cx="11595100" cy="2651760"/>
        </p:xfrm>
        <a:graphic>
          <a:graphicData uri="http://schemas.openxmlformats.org/drawingml/2006/table">
            <a:tbl>
              <a:tblPr>
                <a:tableStyleId>{74C1A8A3-306A-4EB7-A6B1-4F7E0EB9C5D6}</a:tableStyleId>
              </a:tblPr>
              <a:tblGrid>
                <a:gridCol w="7294361"/>
                <a:gridCol w="4300739"/>
              </a:tblGrid>
              <a:tr h="1263705">
                <a:tc>
                  <a:txBody>
                    <a:bodyPr/>
                    <a:lstStyle/>
                    <a:p>
                      <a:r>
                        <a:rPr lang="sa-IN" sz="2800" smtClean="0"/>
                        <a:t>अथ व्यवस्थितान्दृष्ट्वा धार्तराष्ट्रान् कपिध्वजः ।</a:t>
                      </a:r>
                    </a:p>
                    <a:p>
                      <a:r>
                        <a:rPr lang="sa-IN" sz="2800" smtClean="0"/>
                        <a:t>प्रवृत्ते शस्त्रसम्पाते धनुरुद्यम्य पाण्डवः ॥ १-२०॥</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rowSpan="2">
                  <a:txBody>
                    <a:bodyPr/>
                    <a:lstStyle/>
                    <a:p>
                      <a:pPr>
                        <a:spcBef>
                          <a:spcPts val="0"/>
                        </a:spcBef>
                      </a:pPr>
                      <a:r>
                        <a:rPr lang="en-CA" sz="2400" b="1" smtClean="0"/>
                        <a:t>Then, seeing all the people of Dhritarashtra’s </a:t>
                      </a:r>
                      <a:r>
                        <a:rPr lang="en-CA" sz="2400" b="1" smtClean="0"/>
                        <a:t>army standing </a:t>
                      </a:r>
                      <a:r>
                        <a:rPr lang="en-CA" sz="2400" b="1" smtClean="0"/>
                        <a:t>in military array and the discharge of weapons about to begin, Arjuna, the son of Pandu, whose flag sign was that of Hanuman, took up his bow and —</a:t>
                      </a: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r>
              <a:tr h="1309664">
                <a:tc>
                  <a:txBody>
                    <a:bodyPr/>
                    <a:lstStyle/>
                    <a:p>
                      <a:pPr>
                        <a:spcBef>
                          <a:spcPts val="0"/>
                        </a:spcBef>
                      </a:pPr>
                      <a:r>
                        <a:rPr lang="en-CA" sz="2400" i="1" smtClean="0"/>
                        <a:t>Atha vyavasthitaan drishtwaa dhaartaraashtraan kapidhwajah;</a:t>
                      </a:r>
                    </a:p>
                    <a:p>
                      <a:pPr>
                        <a:spcBef>
                          <a:spcPts val="0"/>
                        </a:spcBef>
                      </a:pPr>
                      <a:r>
                        <a:rPr lang="en-CA" sz="2400" i="1" smtClean="0"/>
                        <a:t>Pravritte shastrasampaate dhanurudyamya paandavah.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vMerge="1">
                  <a:txBody>
                    <a:bodyPr/>
                    <a:lstStyle/>
                    <a:p>
                      <a:pPr>
                        <a:spcBef>
                          <a:spcPts val="0"/>
                        </a:spcBef>
                      </a:pP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bl>
          </a:graphicData>
        </a:graphic>
      </p:graphicFrame>
    </p:spTree>
    <p:extLst>
      <p:ext uri="{BB962C8B-B14F-4D97-AF65-F5344CB8AC3E}">
        <p14:creationId xmlns:p14="http://schemas.microsoft.com/office/powerpoint/2010/main" val="4171553527"/>
      </p:ext>
    </p:extLst>
  </p:cSld>
  <p:clrMapOvr>
    <a:masterClrMapping/>
  </p:clrMapOvr>
  <mc:AlternateContent xmlns:mc="http://schemas.openxmlformats.org/markup-compatibility/2006" xmlns:p14="http://schemas.microsoft.com/office/powerpoint/2010/main">
    <mc:Choice Requires="p14">
      <p:transition spd="slow" p14:dur="3000" advClick="0" advTm="18000"/>
    </mc:Choice>
    <mc:Fallback xmlns="">
      <p:transition spd="slow" advClick="0" advTm="18000"/>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i="1">
                <a:solidFill>
                  <a:srgbClr val="0070C0"/>
                </a:solidFill>
              </a:rPr>
              <a:t>Om </a:t>
            </a:r>
            <a:r>
              <a:rPr lang="en-CA" i="1" err="1">
                <a:solidFill>
                  <a:srgbClr val="0070C0"/>
                </a:solidFill>
              </a:rPr>
              <a:t>Namo</a:t>
            </a:r>
            <a:r>
              <a:rPr lang="en-CA" i="1">
                <a:solidFill>
                  <a:srgbClr val="0070C0"/>
                </a:solidFill>
              </a:rPr>
              <a:t> </a:t>
            </a:r>
            <a:r>
              <a:rPr lang="en-CA" i="1" err="1">
                <a:solidFill>
                  <a:srgbClr val="0070C0"/>
                </a:solidFill>
              </a:rPr>
              <a:t>Bhagavathe</a:t>
            </a:r>
            <a:r>
              <a:rPr lang="en-CA" i="1">
                <a:solidFill>
                  <a:srgbClr val="0070C0"/>
                </a:solidFill>
              </a:rPr>
              <a:t> </a:t>
            </a:r>
            <a:r>
              <a:rPr lang="en-CA" i="1" err="1" smtClean="0">
                <a:solidFill>
                  <a:srgbClr val="0070C0"/>
                </a:solidFill>
              </a:rPr>
              <a:t>Vasudevaya</a:t>
            </a:r>
            <a:endParaRPr lang="en-CA"/>
          </a:p>
        </p:txBody>
      </p:sp>
      <p:graphicFrame>
        <p:nvGraphicFramePr>
          <p:cNvPr id="9" name="Table 8"/>
          <p:cNvGraphicFramePr>
            <a:graphicFrameLocks noGrp="1"/>
          </p:cNvGraphicFramePr>
          <p:nvPr>
            <p:extLst>
              <p:ext uri="{D42A27DB-BD31-4B8C-83A1-F6EECF244321}">
                <p14:modId xmlns:p14="http://schemas.microsoft.com/office/powerpoint/2010/main" val="3287954755"/>
              </p:ext>
            </p:extLst>
          </p:nvPr>
        </p:nvGraphicFramePr>
        <p:xfrm>
          <a:off x="285534" y="1157189"/>
          <a:ext cx="11595100" cy="2681264"/>
        </p:xfrm>
        <a:graphic>
          <a:graphicData uri="http://schemas.openxmlformats.org/drawingml/2006/table">
            <a:tbl>
              <a:tblPr>
                <a:tableStyleId>{74C1A8A3-306A-4EB7-A6B1-4F7E0EB9C5D6}</a:tableStyleId>
              </a:tblPr>
              <a:tblGrid>
                <a:gridCol w="7552778"/>
                <a:gridCol w="4042322"/>
              </a:tblGrid>
              <a:tr h="1263705">
                <a:tc>
                  <a:txBody>
                    <a:bodyPr/>
                    <a:lstStyle/>
                    <a:p>
                      <a:r>
                        <a:rPr lang="sa-IN" sz="2800" kern="1200" smtClean="0">
                          <a:solidFill>
                            <a:schemeClr val="dk1"/>
                          </a:solidFill>
                          <a:latin typeface="+mn-lt"/>
                          <a:ea typeface="+mn-ea"/>
                          <a:cs typeface="+mn-cs"/>
                        </a:rPr>
                        <a:t>हृषीकेशं तदा वाक्यमिदमाह महीपते ।</a:t>
                      </a:r>
                    </a:p>
                    <a:p>
                      <a:r>
                        <a:rPr lang="sa-IN" sz="2800" kern="1200" smtClean="0">
                          <a:solidFill>
                            <a:schemeClr val="dk1"/>
                          </a:solidFill>
                          <a:latin typeface="+mn-lt"/>
                          <a:ea typeface="+mn-ea"/>
                          <a:cs typeface="+mn-cs"/>
                        </a:rPr>
                        <a:t>        अर्जुन उवाच ।</a:t>
                      </a:r>
                    </a:p>
                    <a:p>
                      <a:r>
                        <a:rPr lang="sa-IN" sz="2800" kern="1200" smtClean="0">
                          <a:solidFill>
                            <a:schemeClr val="dk1"/>
                          </a:solidFill>
                          <a:latin typeface="+mn-lt"/>
                          <a:ea typeface="+mn-ea"/>
                          <a:cs typeface="+mn-cs"/>
                        </a:rPr>
                        <a:t>सेनयोरुभयोर्मध्ये रथं स्थापय मेऽच्युत ॥ १-२१॥</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rowSpan="2">
                  <a:txBody>
                    <a:bodyPr/>
                    <a:lstStyle/>
                    <a:p>
                      <a:pPr>
                        <a:spcBef>
                          <a:spcPts val="0"/>
                        </a:spcBef>
                      </a:pPr>
                      <a:r>
                        <a:rPr lang="en-CA" sz="2400" b="1" smtClean="0"/>
                        <a:t>said the following to Krishna, O Lord of the Earth!</a:t>
                      </a:r>
                    </a:p>
                    <a:p>
                      <a:pPr>
                        <a:spcBef>
                          <a:spcPts val="0"/>
                        </a:spcBef>
                      </a:pPr>
                      <a:r>
                        <a:rPr lang="en-CA" sz="2400" b="1" smtClean="0"/>
                        <a:t>Arjuna said:</a:t>
                      </a:r>
                    </a:p>
                    <a:p>
                      <a:pPr>
                        <a:spcBef>
                          <a:spcPts val="0"/>
                        </a:spcBef>
                      </a:pPr>
                      <a:r>
                        <a:rPr lang="en-CA" sz="2400" b="1" smtClean="0"/>
                        <a:t>In the middle of the two armies, place my chariot,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r>
              <a:tr h="1309664">
                <a:tc>
                  <a:txBody>
                    <a:bodyPr/>
                    <a:lstStyle/>
                    <a:p>
                      <a:r>
                        <a:rPr lang="en-CA" sz="2400" i="1" kern="1200" smtClean="0">
                          <a:solidFill>
                            <a:schemeClr val="dk1"/>
                          </a:solidFill>
                          <a:latin typeface="+mn-lt"/>
                          <a:ea typeface="+mn-ea"/>
                          <a:cs typeface="+mn-cs"/>
                        </a:rPr>
                        <a:t>Hrisheekesham tadaa vaakyamidamaaha maheepate;</a:t>
                      </a:r>
                    </a:p>
                    <a:p>
                      <a:r>
                        <a:rPr lang="en-CA" sz="2400" i="1" kern="1200" smtClean="0">
                          <a:solidFill>
                            <a:schemeClr val="dk1"/>
                          </a:solidFill>
                          <a:latin typeface="+mn-lt"/>
                          <a:ea typeface="+mn-ea"/>
                          <a:cs typeface="+mn-cs"/>
                        </a:rPr>
                        <a:t>Arjuna Uvaacha:</a:t>
                      </a:r>
                    </a:p>
                    <a:p>
                      <a:r>
                        <a:rPr lang="en-CA" sz="2400" i="1" kern="1200" smtClean="0">
                          <a:solidFill>
                            <a:schemeClr val="dk1"/>
                          </a:solidFill>
                          <a:latin typeface="+mn-lt"/>
                          <a:ea typeface="+mn-ea"/>
                          <a:cs typeface="+mn-cs"/>
                        </a:rPr>
                        <a:t>Senayor ubhayormadhye ratham sthaapaya me’chyuta.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vMerge="1">
                  <a:txBody>
                    <a:bodyPr/>
                    <a:lstStyle/>
                    <a:p>
                      <a:pPr>
                        <a:spcBef>
                          <a:spcPts val="0"/>
                        </a:spcBef>
                      </a:pP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3094252908"/>
              </p:ext>
            </p:extLst>
          </p:nvPr>
        </p:nvGraphicFramePr>
        <p:xfrm>
          <a:off x="285534" y="3955118"/>
          <a:ext cx="11595100" cy="2573369"/>
        </p:xfrm>
        <a:graphic>
          <a:graphicData uri="http://schemas.openxmlformats.org/drawingml/2006/table">
            <a:tbl>
              <a:tblPr>
                <a:tableStyleId>{74C1A8A3-306A-4EB7-A6B1-4F7E0EB9C5D6}</a:tableStyleId>
              </a:tblPr>
              <a:tblGrid>
                <a:gridCol w="7552778"/>
                <a:gridCol w="4042322"/>
              </a:tblGrid>
              <a:tr h="1263705">
                <a:tc>
                  <a:txBody>
                    <a:bodyPr/>
                    <a:lstStyle/>
                    <a:p>
                      <a:r>
                        <a:rPr lang="sa-IN" sz="2800" smtClean="0"/>
                        <a:t>यावदेतान्निरीक्षेऽहं योद्धुकामानवस्थितान् ।</a:t>
                      </a:r>
                    </a:p>
                    <a:p>
                      <a:r>
                        <a:rPr lang="sa-IN" sz="2800" smtClean="0"/>
                        <a:t>कैर्मया सह योद्धव्यमस्मिन् रणसमुद्यमे ॥ १-२२॥</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rowSpan="2">
                  <a:txBody>
                    <a:bodyPr/>
                    <a:lstStyle/>
                    <a:p>
                      <a:pPr>
                        <a:spcBef>
                          <a:spcPts val="0"/>
                        </a:spcBef>
                      </a:pPr>
                      <a:r>
                        <a:rPr lang="en-CA" sz="2400" b="1" smtClean="0"/>
                        <a:t>O Krishna, so that I may see</a:t>
                      </a:r>
                    </a:p>
                    <a:p>
                      <a:pPr>
                        <a:spcBef>
                          <a:spcPts val="0"/>
                        </a:spcBef>
                      </a:pPr>
                      <a:r>
                        <a:rPr lang="en-CA" sz="2400" b="1" smtClean="0"/>
                        <a:t>those who stand here, desirous to fight, and know with whom I must fight when the battle begins.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r>
              <a:tr h="1309664">
                <a:tc>
                  <a:txBody>
                    <a:bodyPr/>
                    <a:lstStyle/>
                    <a:p>
                      <a:pPr>
                        <a:spcBef>
                          <a:spcPts val="0"/>
                        </a:spcBef>
                      </a:pPr>
                      <a:r>
                        <a:rPr lang="en-CA" sz="2400" i="1" smtClean="0"/>
                        <a:t>Yaavad etaan nireekshe’ham yoddhukaamaan avasthitaan;</a:t>
                      </a:r>
                    </a:p>
                    <a:p>
                      <a:pPr>
                        <a:spcBef>
                          <a:spcPts val="0"/>
                        </a:spcBef>
                      </a:pPr>
                      <a:r>
                        <a:rPr lang="en-CA" sz="2400" i="1" smtClean="0"/>
                        <a:t>Kair mayaa saha yoddhavyam asmin ranasamudyame.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vMerge="1">
                  <a:txBody>
                    <a:bodyPr/>
                    <a:lstStyle/>
                    <a:p>
                      <a:pPr>
                        <a:spcBef>
                          <a:spcPts val="0"/>
                        </a:spcBef>
                      </a:pP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bl>
          </a:graphicData>
        </a:graphic>
      </p:graphicFrame>
    </p:spTree>
    <p:extLst>
      <p:ext uri="{BB962C8B-B14F-4D97-AF65-F5344CB8AC3E}">
        <p14:creationId xmlns:p14="http://schemas.microsoft.com/office/powerpoint/2010/main" val="2676488854"/>
      </p:ext>
    </p:extLst>
  </p:cSld>
  <p:clrMapOvr>
    <a:masterClrMapping/>
  </p:clrMapOvr>
  <mc:AlternateContent xmlns:mc="http://schemas.openxmlformats.org/markup-compatibility/2006" xmlns:p14="http://schemas.microsoft.com/office/powerpoint/2010/main">
    <mc:Choice Requires="p14">
      <p:transition spd="slow" p14:dur="3000" advClick="0" advTm="18000"/>
    </mc:Choice>
    <mc:Fallback xmlns="">
      <p:transition spd="slow" advClick="0" advTm="18000"/>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i="1">
                <a:solidFill>
                  <a:srgbClr val="0070C0"/>
                </a:solidFill>
              </a:rPr>
              <a:t>Om </a:t>
            </a:r>
            <a:r>
              <a:rPr lang="en-CA" i="1" err="1">
                <a:solidFill>
                  <a:srgbClr val="0070C0"/>
                </a:solidFill>
              </a:rPr>
              <a:t>Namo</a:t>
            </a:r>
            <a:r>
              <a:rPr lang="en-CA" i="1">
                <a:solidFill>
                  <a:srgbClr val="0070C0"/>
                </a:solidFill>
              </a:rPr>
              <a:t> </a:t>
            </a:r>
            <a:r>
              <a:rPr lang="en-CA" i="1" err="1">
                <a:solidFill>
                  <a:srgbClr val="0070C0"/>
                </a:solidFill>
              </a:rPr>
              <a:t>Bhagavathe</a:t>
            </a:r>
            <a:r>
              <a:rPr lang="en-CA" i="1">
                <a:solidFill>
                  <a:srgbClr val="0070C0"/>
                </a:solidFill>
              </a:rPr>
              <a:t> </a:t>
            </a:r>
            <a:r>
              <a:rPr lang="en-CA" i="1" err="1" smtClean="0">
                <a:solidFill>
                  <a:srgbClr val="0070C0"/>
                </a:solidFill>
              </a:rPr>
              <a:t>Vasudevaya</a:t>
            </a:r>
            <a:endParaRPr lang="en-CA"/>
          </a:p>
        </p:txBody>
      </p:sp>
      <p:graphicFrame>
        <p:nvGraphicFramePr>
          <p:cNvPr id="9" name="Table 8"/>
          <p:cNvGraphicFramePr>
            <a:graphicFrameLocks noGrp="1"/>
          </p:cNvGraphicFramePr>
          <p:nvPr>
            <p:extLst>
              <p:ext uri="{D42A27DB-BD31-4B8C-83A1-F6EECF244321}">
                <p14:modId xmlns:p14="http://schemas.microsoft.com/office/powerpoint/2010/main" val="3968083668"/>
              </p:ext>
            </p:extLst>
          </p:nvPr>
        </p:nvGraphicFramePr>
        <p:xfrm>
          <a:off x="285534" y="1157189"/>
          <a:ext cx="11595100" cy="2573369"/>
        </p:xfrm>
        <a:graphic>
          <a:graphicData uri="http://schemas.openxmlformats.org/drawingml/2006/table">
            <a:tbl>
              <a:tblPr>
                <a:tableStyleId>{74C1A8A3-306A-4EB7-A6B1-4F7E0EB9C5D6}</a:tableStyleId>
              </a:tblPr>
              <a:tblGrid>
                <a:gridCol w="7552778"/>
                <a:gridCol w="4042322"/>
              </a:tblGrid>
              <a:tr h="1263705">
                <a:tc>
                  <a:txBody>
                    <a:bodyPr/>
                    <a:lstStyle/>
                    <a:p>
                      <a:r>
                        <a:rPr lang="sa-IN" sz="2800" kern="1200" smtClean="0">
                          <a:solidFill>
                            <a:schemeClr val="dk1"/>
                          </a:solidFill>
                          <a:latin typeface="+mn-lt"/>
                          <a:ea typeface="+mn-ea"/>
                          <a:cs typeface="+mn-cs"/>
                        </a:rPr>
                        <a:t>योत्स्यमानानवेक्षेऽहं य एतेऽत्र समागताः ।</a:t>
                      </a:r>
                    </a:p>
                    <a:p>
                      <a:r>
                        <a:rPr lang="sa-IN" sz="2800" kern="1200" smtClean="0">
                          <a:solidFill>
                            <a:schemeClr val="dk1"/>
                          </a:solidFill>
                          <a:latin typeface="+mn-lt"/>
                          <a:ea typeface="+mn-ea"/>
                          <a:cs typeface="+mn-cs"/>
                        </a:rPr>
                        <a:t>धार्तराष्ट्रस्य दुर्बुद्धेर्युद्धे प्रियचिकीर्षवः ॥ १-२३॥</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rowSpan="2">
                  <a:txBody>
                    <a:bodyPr/>
                    <a:lstStyle/>
                    <a:p>
                      <a:pPr>
                        <a:spcBef>
                          <a:spcPts val="0"/>
                        </a:spcBef>
                      </a:pPr>
                      <a:r>
                        <a:rPr lang="en-CA" sz="2400" b="1" smtClean="0"/>
                        <a:t>For I desire to observe those who are assembled here to fight, wishing to please Duryodhana, the evil-minded son of </a:t>
                      </a:r>
                      <a:r>
                        <a:rPr lang="en-CA" sz="2400" b="1" smtClean="0"/>
                        <a:t>Dhritarashtra.</a:t>
                      </a:r>
                      <a:endParaRPr lang="en-CA" sz="2400" b="1"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r>
              <a:tr h="1309664">
                <a:tc>
                  <a:txBody>
                    <a:bodyPr/>
                    <a:lstStyle/>
                    <a:p>
                      <a:r>
                        <a:rPr lang="en-CA" sz="2400" i="1" kern="1200" smtClean="0">
                          <a:solidFill>
                            <a:schemeClr val="dk1"/>
                          </a:solidFill>
                          <a:latin typeface="+mn-lt"/>
                          <a:ea typeface="+mn-ea"/>
                          <a:cs typeface="+mn-cs"/>
                        </a:rPr>
                        <a:t>Yotsyamaanaan avekshe’ham ya ete’tra samaagataah;</a:t>
                      </a:r>
                    </a:p>
                    <a:p>
                      <a:r>
                        <a:rPr lang="en-CA" sz="2400" i="1" kern="1200" smtClean="0">
                          <a:solidFill>
                            <a:schemeClr val="dk1"/>
                          </a:solidFill>
                          <a:latin typeface="+mn-lt"/>
                          <a:ea typeface="+mn-ea"/>
                          <a:cs typeface="+mn-cs"/>
                        </a:rPr>
                        <a:t>Dhaartaraashtrasya durbuddher yuddhe priyachikeershavah.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vMerge="1">
                  <a:txBody>
                    <a:bodyPr/>
                    <a:lstStyle/>
                    <a:p>
                      <a:pPr>
                        <a:spcBef>
                          <a:spcPts val="0"/>
                        </a:spcBef>
                      </a:pP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643177625"/>
              </p:ext>
            </p:extLst>
          </p:nvPr>
        </p:nvGraphicFramePr>
        <p:xfrm>
          <a:off x="285534" y="3955118"/>
          <a:ext cx="11595100" cy="2681264"/>
        </p:xfrm>
        <a:graphic>
          <a:graphicData uri="http://schemas.openxmlformats.org/drawingml/2006/table">
            <a:tbl>
              <a:tblPr>
                <a:tableStyleId>{74C1A8A3-306A-4EB7-A6B1-4F7E0EB9C5D6}</a:tableStyleId>
              </a:tblPr>
              <a:tblGrid>
                <a:gridCol w="7552778"/>
                <a:gridCol w="4042322"/>
              </a:tblGrid>
              <a:tr h="1263705">
                <a:tc>
                  <a:txBody>
                    <a:bodyPr/>
                    <a:lstStyle/>
                    <a:p>
                      <a:r>
                        <a:rPr lang="sa-IN" sz="2800" smtClean="0"/>
                        <a:t> सञ्जय उवाच ।</a:t>
                      </a:r>
                    </a:p>
                    <a:p>
                      <a:r>
                        <a:rPr lang="sa-IN" sz="2800" smtClean="0"/>
                        <a:t>एवमुक्तो हृषीकेशो गुडाकेशेन भारत ।</a:t>
                      </a:r>
                    </a:p>
                    <a:p>
                      <a:r>
                        <a:rPr lang="sa-IN" sz="2800" smtClean="0"/>
                        <a:t>सेनयोरुभयोर्मध्ये स्थापयित्वा रथोत्तमम् ॥ १-२४॥</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rowSpan="2">
                  <a:txBody>
                    <a:bodyPr/>
                    <a:lstStyle/>
                    <a:p>
                      <a:pPr>
                        <a:spcBef>
                          <a:spcPts val="0"/>
                        </a:spcBef>
                      </a:pPr>
                      <a:r>
                        <a:rPr lang="en-CA" sz="2400" b="1" smtClean="0"/>
                        <a:t>Sanjaya said:</a:t>
                      </a:r>
                    </a:p>
                    <a:p>
                      <a:pPr>
                        <a:spcBef>
                          <a:spcPts val="0"/>
                        </a:spcBef>
                      </a:pPr>
                      <a:r>
                        <a:rPr lang="en-CA" sz="2400" b="1" smtClean="0"/>
                        <a:t>O descendant of Bharata, being thus addressed by Arjuna, Lord Krishna, drew up the fine chariot in the midst of the two armies,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r>
              <a:tr h="1309664">
                <a:tc>
                  <a:txBody>
                    <a:bodyPr/>
                    <a:lstStyle/>
                    <a:p>
                      <a:pPr>
                        <a:spcBef>
                          <a:spcPts val="0"/>
                        </a:spcBef>
                      </a:pPr>
                      <a:r>
                        <a:rPr lang="en-CA" sz="2400" i="1" smtClean="0"/>
                        <a:t>Sanjaya Uvaacha:</a:t>
                      </a:r>
                    </a:p>
                    <a:p>
                      <a:pPr>
                        <a:spcBef>
                          <a:spcPts val="0"/>
                        </a:spcBef>
                      </a:pPr>
                      <a:r>
                        <a:rPr lang="en-CA" sz="2400" i="1" smtClean="0"/>
                        <a:t>Evamukto hrisheekesho gudaakeshena bhaarata;</a:t>
                      </a:r>
                    </a:p>
                    <a:p>
                      <a:pPr>
                        <a:spcBef>
                          <a:spcPts val="0"/>
                        </a:spcBef>
                      </a:pPr>
                      <a:r>
                        <a:rPr lang="en-CA" sz="2400" i="1" smtClean="0"/>
                        <a:t>Senayor ubhayormadhye sthaapayitwaa rathottamam.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vMerge="1">
                  <a:txBody>
                    <a:bodyPr/>
                    <a:lstStyle/>
                    <a:p>
                      <a:pPr>
                        <a:spcBef>
                          <a:spcPts val="0"/>
                        </a:spcBef>
                      </a:pP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bl>
          </a:graphicData>
        </a:graphic>
      </p:graphicFrame>
    </p:spTree>
    <p:extLst>
      <p:ext uri="{BB962C8B-B14F-4D97-AF65-F5344CB8AC3E}">
        <p14:creationId xmlns:p14="http://schemas.microsoft.com/office/powerpoint/2010/main" val="477574208"/>
      </p:ext>
    </p:extLst>
  </p:cSld>
  <p:clrMapOvr>
    <a:masterClrMapping/>
  </p:clrMapOvr>
  <mc:AlternateContent xmlns:mc="http://schemas.openxmlformats.org/markup-compatibility/2006" xmlns:p14="http://schemas.microsoft.com/office/powerpoint/2010/main">
    <mc:Choice Requires="p14">
      <p:transition spd="slow" p14:dur="3000" advClick="0" advTm="18000"/>
    </mc:Choice>
    <mc:Fallback xmlns="">
      <p:transition spd="slow" advClick="0" advTm="18000"/>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i="1">
                <a:solidFill>
                  <a:srgbClr val="0070C0"/>
                </a:solidFill>
              </a:rPr>
              <a:t>Om </a:t>
            </a:r>
            <a:r>
              <a:rPr lang="en-CA" i="1" err="1">
                <a:solidFill>
                  <a:srgbClr val="0070C0"/>
                </a:solidFill>
              </a:rPr>
              <a:t>Namo</a:t>
            </a:r>
            <a:r>
              <a:rPr lang="en-CA" i="1">
                <a:solidFill>
                  <a:srgbClr val="0070C0"/>
                </a:solidFill>
              </a:rPr>
              <a:t> </a:t>
            </a:r>
            <a:r>
              <a:rPr lang="en-CA" i="1" err="1">
                <a:solidFill>
                  <a:srgbClr val="0070C0"/>
                </a:solidFill>
              </a:rPr>
              <a:t>Bhagavathe</a:t>
            </a:r>
            <a:r>
              <a:rPr lang="en-CA" i="1">
                <a:solidFill>
                  <a:srgbClr val="0070C0"/>
                </a:solidFill>
              </a:rPr>
              <a:t> </a:t>
            </a:r>
            <a:r>
              <a:rPr lang="en-CA" i="1" err="1" smtClean="0">
                <a:solidFill>
                  <a:srgbClr val="0070C0"/>
                </a:solidFill>
              </a:rPr>
              <a:t>Vasudevaya</a:t>
            </a:r>
            <a:endParaRPr lang="en-CA"/>
          </a:p>
        </p:txBody>
      </p:sp>
      <p:graphicFrame>
        <p:nvGraphicFramePr>
          <p:cNvPr id="9" name="Table 8"/>
          <p:cNvGraphicFramePr>
            <a:graphicFrameLocks noGrp="1"/>
          </p:cNvGraphicFramePr>
          <p:nvPr>
            <p:extLst>
              <p:ext uri="{D42A27DB-BD31-4B8C-83A1-F6EECF244321}">
                <p14:modId xmlns:p14="http://schemas.microsoft.com/office/powerpoint/2010/main" val="635395648"/>
              </p:ext>
            </p:extLst>
          </p:nvPr>
        </p:nvGraphicFramePr>
        <p:xfrm>
          <a:off x="285534" y="1157189"/>
          <a:ext cx="11595100" cy="2573369"/>
        </p:xfrm>
        <a:graphic>
          <a:graphicData uri="http://schemas.openxmlformats.org/drawingml/2006/table">
            <a:tbl>
              <a:tblPr>
                <a:tableStyleId>{74C1A8A3-306A-4EB7-A6B1-4F7E0EB9C5D6}</a:tableStyleId>
              </a:tblPr>
              <a:tblGrid>
                <a:gridCol w="7552778"/>
                <a:gridCol w="4042322"/>
              </a:tblGrid>
              <a:tr h="1263705">
                <a:tc>
                  <a:txBody>
                    <a:bodyPr/>
                    <a:lstStyle/>
                    <a:p>
                      <a:r>
                        <a:rPr lang="sa-IN" sz="2800" kern="1200" smtClean="0">
                          <a:solidFill>
                            <a:schemeClr val="dk1"/>
                          </a:solidFill>
                          <a:latin typeface="+mn-lt"/>
                          <a:ea typeface="+mn-ea"/>
                          <a:cs typeface="+mn-cs"/>
                        </a:rPr>
                        <a:t>भीष्मद्रोणप्रमुखतः सर्वेषां च महीक्षिताम् ।</a:t>
                      </a:r>
                    </a:p>
                    <a:p>
                      <a:r>
                        <a:rPr lang="sa-IN" sz="2800" kern="1200" smtClean="0">
                          <a:solidFill>
                            <a:schemeClr val="dk1"/>
                          </a:solidFill>
                          <a:latin typeface="+mn-lt"/>
                          <a:ea typeface="+mn-ea"/>
                          <a:cs typeface="+mn-cs"/>
                        </a:rPr>
                        <a:t>उवाच पार्थ पश्यैतान्समवेतान्कुरूनिति ॥ १-२५॥</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rowSpan="2">
                  <a:txBody>
                    <a:bodyPr/>
                    <a:lstStyle/>
                    <a:p>
                      <a:pPr>
                        <a:spcBef>
                          <a:spcPts val="0"/>
                        </a:spcBef>
                      </a:pPr>
                      <a:r>
                        <a:rPr lang="en-CA" sz="2400" b="1" smtClean="0"/>
                        <a:t>In front of Bhishma and Drona and all the rulers of the earth and said: “ O Arjuna, behold now all these Kurus gathered together!”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r>
              <a:tr h="1309664">
                <a:tc>
                  <a:txBody>
                    <a:bodyPr/>
                    <a:lstStyle/>
                    <a:p>
                      <a:r>
                        <a:rPr lang="en-CA" sz="2400" i="1" kern="1200" smtClean="0">
                          <a:solidFill>
                            <a:schemeClr val="dk1"/>
                          </a:solidFill>
                          <a:latin typeface="+mn-lt"/>
                          <a:ea typeface="+mn-ea"/>
                          <a:cs typeface="+mn-cs"/>
                        </a:rPr>
                        <a:t>Bheeshmadronapramukhatah sarveshaam cha maheekshitaam;</a:t>
                      </a:r>
                    </a:p>
                    <a:p>
                      <a:r>
                        <a:rPr lang="en-CA" sz="2400" i="1" kern="1200" smtClean="0">
                          <a:solidFill>
                            <a:schemeClr val="dk1"/>
                          </a:solidFill>
                          <a:latin typeface="+mn-lt"/>
                          <a:ea typeface="+mn-ea"/>
                          <a:cs typeface="+mn-cs"/>
                        </a:rPr>
                        <a:t>Uvaacha paartha pashyaitaan samavetaan kuroon iti.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vMerge="1">
                  <a:txBody>
                    <a:bodyPr/>
                    <a:lstStyle/>
                    <a:p>
                      <a:pPr>
                        <a:spcBef>
                          <a:spcPts val="0"/>
                        </a:spcBef>
                      </a:pP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230659016"/>
              </p:ext>
            </p:extLst>
          </p:nvPr>
        </p:nvGraphicFramePr>
        <p:xfrm>
          <a:off x="285534" y="3955118"/>
          <a:ext cx="11595100" cy="2573369"/>
        </p:xfrm>
        <a:graphic>
          <a:graphicData uri="http://schemas.openxmlformats.org/drawingml/2006/table">
            <a:tbl>
              <a:tblPr>
                <a:tableStyleId>{74C1A8A3-306A-4EB7-A6B1-4F7E0EB9C5D6}</a:tableStyleId>
              </a:tblPr>
              <a:tblGrid>
                <a:gridCol w="7552778"/>
                <a:gridCol w="4042322"/>
              </a:tblGrid>
              <a:tr h="1263705">
                <a:tc>
                  <a:txBody>
                    <a:bodyPr/>
                    <a:lstStyle/>
                    <a:p>
                      <a:r>
                        <a:rPr lang="sa-IN" sz="2800" smtClean="0"/>
                        <a:t>तत्रापश्यत्स्थितान्पार्थः पितॄनथ पितामहान् ।</a:t>
                      </a:r>
                    </a:p>
                    <a:p>
                      <a:r>
                        <a:rPr lang="sa-IN" sz="2800" smtClean="0"/>
                        <a:t>आचार्यान्मातुलान्भ्रातॄन्पुत्रान्पौत्रान्सखींस्तथा ॥ १-२६॥</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rowSpan="2">
                  <a:txBody>
                    <a:bodyPr/>
                    <a:lstStyle/>
                    <a:p>
                      <a:pPr>
                        <a:spcBef>
                          <a:spcPts val="0"/>
                        </a:spcBef>
                      </a:pPr>
                      <a:r>
                        <a:rPr lang="en-CA" sz="2400" b="1" smtClean="0"/>
                        <a:t>Then Arjuna saw his grandfathers and fathers, teachers, maternal uncles, brothers, sons, grandsons and friends too.</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r>
              <a:tr h="1309664">
                <a:tc>
                  <a:txBody>
                    <a:bodyPr/>
                    <a:lstStyle/>
                    <a:p>
                      <a:pPr>
                        <a:spcBef>
                          <a:spcPts val="0"/>
                        </a:spcBef>
                      </a:pPr>
                      <a:r>
                        <a:rPr lang="en-CA" sz="2400" i="1" smtClean="0"/>
                        <a:t>Tatraapashyat sthitaan paarthah pitrin atha pitaamahaan;</a:t>
                      </a:r>
                    </a:p>
                    <a:p>
                      <a:pPr>
                        <a:spcBef>
                          <a:spcPts val="0"/>
                        </a:spcBef>
                      </a:pPr>
                      <a:r>
                        <a:rPr lang="en-CA" sz="2400" i="1" smtClean="0"/>
                        <a:t>Aachaaryaan maatulaan bhraatrun putraan pautraan sakheemstathaa.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vMerge="1">
                  <a:txBody>
                    <a:bodyPr/>
                    <a:lstStyle/>
                    <a:p>
                      <a:pPr>
                        <a:spcBef>
                          <a:spcPts val="0"/>
                        </a:spcBef>
                      </a:pP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bl>
          </a:graphicData>
        </a:graphic>
      </p:graphicFrame>
    </p:spTree>
    <p:extLst>
      <p:ext uri="{BB962C8B-B14F-4D97-AF65-F5344CB8AC3E}">
        <p14:creationId xmlns:p14="http://schemas.microsoft.com/office/powerpoint/2010/main" val="954916627"/>
      </p:ext>
    </p:extLst>
  </p:cSld>
  <p:clrMapOvr>
    <a:masterClrMapping/>
  </p:clrMapOvr>
  <mc:AlternateContent xmlns:mc="http://schemas.openxmlformats.org/markup-compatibility/2006" xmlns:p14="http://schemas.microsoft.com/office/powerpoint/2010/main">
    <mc:Choice Requires="p14">
      <p:transition spd="slow" p14:dur="3000" advClick="0" advTm="18000"/>
    </mc:Choice>
    <mc:Fallback xmlns="">
      <p:transition spd="slow" advClick="0" advTm="18000"/>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i="1">
                <a:solidFill>
                  <a:srgbClr val="0070C0"/>
                </a:solidFill>
              </a:rPr>
              <a:t>Om </a:t>
            </a:r>
            <a:r>
              <a:rPr lang="en-CA" i="1" err="1">
                <a:solidFill>
                  <a:srgbClr val="0070C0"/>
                </a:solidFill>
              </a:rPr>
              <a:t>Namo</a:t>
            </a:r>
            <a:r>
              <a:rPr lang="en-CA" i="1">
                <a:solidFill>
                  <a:srgbClr val="0070C0"/>
                </a:solidFill>
              </a:rPr>
              <a:t> </a:t>
            </a:r>
            <a:r>
              <a:rPr lang="en-CA" i="1" err="1">
                <a:solidFill>
                  <a:srgbClr val="0070C0"/>
                </a:solidFill>
              </a:rPr>
              <a:t>Bhagavathe</a:t>
            </a:r>
            <a:r>
              <a:rPr lang="en-CA" i="1">
                <a:solidFill>
                  <a:srgbClr val="0070C0"/>
                </a:solidFill>
              </a:rPr>
              <a:t> </a:t>
            </a:r>
            <a:r>
              <a:rPr lang="en-CA" i="1" err="1" smtClean="0">
                <a:solidFill>
                  <a:srgbClr val="0070C0"/>
                </a:solidFill>
              </a:rPr>
              <a:t>Vasudevaya</a:t>
            </a:r>
            <a:endParaRPr lang="en-CA"/>
          </a:p>
        </p:txBody>
      </p:sp>
      <p:graphicFrame>
        <p:nvGraphicFramePr>
          <p:cNvPr id="9" name="Table 8"/>
          <p:cNvGraphicFramePr>
            <a:graphicFrameLocks noGrp="1"/>
          </p:cNvGraphicFramePr>
          <p:nvPr>
            <p:extLst>
              <p:ext uri="{D42A27DB-BD31-4B8C-83A1-F6EECF244321}">
                <p14:modId xmlns:p14="http://schemas.microsoft.com/office/powerpoint/2010/main" val="158340658"/>
              </p:ext>
            </p:extLst>
          </p:nvPr>
        </p:nvGraphicFramePr>
        <p:xfrm>
          <a:off x="285534" y="1157189"/>
          <a:ext cx="11595100" cy="2573369"/>
        </p:xfrm>
        <a:graphic>
          <a:graphicData uri="http://schemas.openxmlformats.org/drawingml/2006/table">
            <a:tbl>
              <a:tblPr>
                <a:tableStyleId>{74C1A8A3-306A-4EB7-A6B1-4F7E0EB9C5D6}</a:tableStyleId>
              </a:tblPr>
              <a:tblGrid>
                <a:gridCol w="7944066"/>
                <a:gridCol w="3651034"/>
              </a:tblGrid>
              <a:tr h="1263705">
                <a:tc>
                  <a:txBody>
                    <a:bodyPr/>
                    <a:lstStyle/>
                    <a:p>
                      <a:r>
                        <a:rPr lang="sa-IN" sz="2800" kern="1200" smtClean="0">
                          <a:solidFill>
                            <a:schemeClr val="dk1"/>
                          </a:solidFill>
                          <a:latin typeface="+mn-lt"/>
                          <a:ea typeface="+mn-ea"/>
                          <a:cs typeface="+mn-cs"/>
                        </a:rPr>
                        <a:t>श्वशुरान्सुहृदश्चैव सेनयोरुभयोरपि ।</a:t>
                      </a:r>
                    </a:p>
                    <a:p>
                      <a:r>
                        <a:rPr lang="sa-IN" sz="2800" kern="1200" smtClean="0">
                          <a:solidFill>
                            <a:schemeClr val="dk1"/>
                          </a:solidFill>
                          <a:latin typeface="+mn-lt"/>
                          <a:ea typeface="+mn-ea"/>
                          <a:cs typeface="+mn-cs"/>
                        </a:rPr>
                        <a:t>तान्समीक्ष्य स कौन्तेयः सर्वान्बन्धूनवस्थितान् ॥ १-२७॥</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rowSpan="2">
                  <a:txBody>
                    <a:bodyPr/>
                    <a:lstStyle/>
                    <a:p>
                      <a:pPr>
                        <a:spcBef>
                          <a:spcPts val="0"/>
                        </a:spcBef>
                      </a:pPr>
                      <a:r>
                        <a:rPr lang="en-CA" sz="2400" b="1" smtClean="0"/>
                        <a:t>(He saw) fathers-in-law and well-wishers also in both armies and all these kinsmen standing around. The son of Kunti—Arjuna</a:t>
                      </a:r>
                      <a:endParaRPr lang="en-CA" sz="2400" b="1"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r>
              <a:tr h="1309664">
                <a:tc>
                  <a:txBody>
                    <a:bodyPr/>
                    <a:lstStyle/>
                    <a:p>
                      <a:r>
                        <a:rPr lang="en-CA" sz="2400" i="1" kern="1200" smtClean="0">
                          <a:solidFill>
                            <a:schemeClr val="dk1"/>
                          </a:solidFill>
                          <a:latin typeface="+mn-lt"/>
                          <a:ea typeface="+mn-ea"/>
                          <a:cs typeface="+mn-cs"/>
                        </a:rPr>
                        <a:t>Shvashuraan suhridashchaiva senayorubhayorapi;</a:t>
                      </a:r>
                    </a:p>
                    <a:p>
                      <a:r>
                        <a:rPr lang="en-CA" sz="2400" i="1" kern="1200" smtClean="0">
                          <a:solidFill>
                            <a:schemeClr val="dk1"/>
                          </a:solidFill>
                          <a:latin typeface="+mn-lt"/>
                          <a:ea typeface="+mn-ea"/>
                          <a:cs typeface="+mn-cs"/>
                        </a:rPr>
                        <a:t>Taan sameekshya sa kaunteyah sarvaan bandhoon avasthitaan.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vMerge="1">
                  <a:txBody>
                    <a:bodyPr/>
                    <a:lstStyle/>
                    <a:p>
                      <a:pPr>
                        <a:spcBef>
                          <a:spcPts val="0"/>
                        </a:spcBef>
                      </a:pP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3470304106"/>
              </p:ext>
            </p:extLst>
          </p:nvPr>
        </p:nvGraphicFramePr>
        <p:xfrm>
          <a:off x="285534" y="3955118"/>
          <a:ext cx="11595100" cy="2681264"/>
        </p:xfrm>
        <a:graphic>
          <a:graphicData uri="http://schemas.openxmlformats.org/drawingml/2006/table">
            <a:tbl>
              <a:tblPr>
                <a:tableStyleId>{74C1A8A3-306A-4EB7-A6B1-4F7E0EB9C5D6}</a:tableStyleId>
              </a:tblPr>
              <a:tblGrid>
                <a:gridCol w="7944066"/>
                <a:gridCol w="3651034"/>
              </a:tblGrid>
              <a:tr h="1263705">
                <a:tc>
                  <a:txBody>
                    <a:bodyPr/>
                    <a:lstStyle/>
                    <a:p>
                      <a:r>
                        <a:rPr lang="sa-IN" sz="2800" smtClean="0"/>
                        <a:t>कृपया परयाविष्टो विषीदन्निदमब्रवीत् ।</a:t>
                      </a:r>
                    </a:p>
                    <a:p>
                      <a:r>
                        <a:rPr lang="sa-IN" sz="2800" smtClean="0"/>
                        <a:t>        अर्जुन उवाच ।</a:t>
                      </a:r>
                    </a:p>
                    <a:p>
                      <a:r>
                        <a:rPr lang="sa-IN" sz="2800" smtClean="0"/>
                        <a:t>दृष्ट्वेमं स्वजनं कृष्ण युयुत्सुं समुपस्थितम् ॥ १-२८॥</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rowSpan="2">
                  <a:txBody>
                    <a:bodyPr/>
                    <a:lstStyle/>
                    <a:p>
                      <a:pPr>
                        <a:spcBef>
                          <a:spcPts val="0"/>
                        </a:spcBef>
                      </a:pPr>
                      <a:r>
                        <a:rPr lang="en-CA" sz="2400" b="1" smtClean="0"/>
                        <a:t>filled with deep pity,  spoke.</a:t>
                      </a:r>
                    </a:p>
                    <a:p>
                      <a:pPr>
                        <a:spcBef>
                          <a:spcPts val="0"/>
                        </a:spcBef>
                      </a:pPr>
                      <a:r>
                        <a:rPr lang="en-CA" sz="2400" b="1" smtClean="0"/>
                        <a:t>Arjuna said</a:t>
                      </a:r>
                    </a:p>
                    <a:p>
                      <a:pPr>
                        <a:spcBef>
                          <a:spcPts val="0"/>
                        </a:spcBef>
                      </a:pPr>
                      <a:r>
                        <a:rPr lang="en-CA" sz="2400" b="1" smtClean="0"/>
                        <a:t>Seeing these, my kinsmen, O Krishna, standing eager to fight,</a:t>
                      </a:r>
                      <a:endParaRPr lang="en-CA" sz="2400" b="1"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r>
              <a:tr h="1309664">
                <a:tc>
                  <a:txBody>
                    <a:bodyPr/>
                    <a:lstStyle/>
                    <a:p>
                      <a:pPr>
                        <a:spcBef>
                          <a:spcPts val="0"/>
                        </a:spcBef>
                      </a:pPr>
                      <a:r>
                        <a:rPr lang="en-CA" sz="2400" i="1" smtClean="0"/>
                        <a:t>Kripayaa parayaa’vishto visheedannidam abraveet;</a:t>
                      </a:r>
                    </a:p>
                    <a:p>
                      <a:pPr>
                        <a:spcBef>
                          <a:spcPts val="0"/>
                        </a:spcBef>
                      </a:pPr>
                      <a:r>
                        <a:rPr lang="en-CA" sz="2400" i="1" smtClean="0"/>
                        <a:t>Arjuna Uvaacha:</a:t>
                      </a:r>
                    </a:p>
                    <a:p>
                      <a:pPr>
                        <a:spcBef>
                          <a:spcPts val="0"/>
                        </a:spcBef>
                      </a:pPr>
                      <a:r>
                        <a:rPr lang="en-CA" sz="2400" i="1" smtClean="0"/>
                        <a:t>Drishtwemam swajanam krishna yuyutsum samupasthitam.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vMerge="1">
                  <a:txBody>
                    <a:bodyPr/>
                    <a:lstStyle/>
                    <a:p>
                      <a:pPr>
                        <a:spcBef>
                          <a:spcPts val="0"/>
                        </a:spcBef>
                      </a:pP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bl>
          </a:graphicData>
        </a:graphic>
      </p:graphicFrame>
    </p:spTree>
    <p:extLst>
      <p:ext uri="{BB962C8B-B14F-4D97-AF65-F5344CB8AC3E}">
        <p14:creationId xmlns:p14="http://schemas.microsoft.com/office/powerpoint/2010/main" val="3839223764"/>
      </p:ext>
    </p:extLst>
  </p:cSld>
  <p:clrMapOvr>
    <a:masterClrMapping/>
  </p:clrMapOvr>
  <mc:AlternateContent xmlns:mc="http://schemas.openxmlformats.org/markup-compatibility/2006" xmlns:p14="http://schemas.microsoft.com/office/powerpoint/2010/main">
    <mc:Choice Requires="p14">
      <p:transition spd="slow" p14:dur="3000" advClick="0" advTm="18000"/>
    </mc:Choice>
    <mc:Fallback xmlns="">
      <p:transition spd="slow" advClick="0" advTm="18000"/>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i="1">
                <a:solidFill>
                  <a:srgbClr val="0070C0"/>
                </a:solidFill>
              </a:rPr>
              <a:t>Om </a:t>
            </a:r>
            <a:r>
              <a:rPr lang="en-CA" i="1" err="1">
                <a:solidFill>
                  <a:srgbClr val="0070C0"/>
                </a:solidFill>
              </a:rPr>
              <a:t>Namo</a:t>
            </a:r>
            <a:r>
              <a:rPr lang="en-CA" i="1">
                <a:solidFill>
                  <a:srgbClr val="0070C0"/>
                </a:solidFill>
              </a:rPr>
              <a:t> </a:t>
            </a:r>
            <a:r>
              <a:rPr lang="en-CA" i="1" err="1">
                <a:solidFill>
                  <a:srgbClr val="0070C0"/>
                </a:solidFill>
              </a:rPr>
              <a:t>Bhagavathe</a:t>
            </a:r>
            <a:r>
              <a:rPr lang="en-CA" i="1">
                <a:solidFill>
                  <a:srgbClr val="0070C0"/>
                </a:solidFill>
              </a:rPr>
              <a:t> </a:t>
            </a:r>
            <a:r>
              <a:rPr lang="en-CA" i="1" err="1" smtClean="0">
                <a:solidFill>
                  <a:srgbClr val="0070C0"/>
                </a:solidFill>
              </a:rPr>
              <a:t>Vasudevaya</a:t>
            </a:r>
            <a:endParaRPr lang="en-CA"/>
          </a:p>
        </p:txBody>
      </p:sp>
      <p:graphicFrame>
        <p:nvGraphicFramePr>
          <p:cNvPr id="9" name="Table 8"/>
          <p:cNvGraphicFramePr>
            <a:graphicFrameLocks noGrp="1"/>
          </p:cNvGraphicFramePr>
          <p:nvPr>
            <p:extLst>
              <p:ext uri="{D42A27DB-BD31-4B8C-83A1-F6EECF244321}">
                <p14:modId xmlns:p14="http://schemas.microsoft.com/office/powerpoint/2010/main" val="331948723"/>
              </p:ext>
            </p:extLst>
          </p:nvPr>
        </p:nvGraphicFramePr>
        <p:xfrm>
          <a:off x="285534" y="1157189"/>
          <a:ext cx="11595100" cy="2573369"/>
        </p:xfrm>
        <a:graphic>
          <a:graphicData uri="http://schemas.openxmlformats.org/drawingml/2006/table">
            <a:tbl>
              <a:tblPr>
                <a:tableStyleId>{74C1A8A3-306A-4EB7-A6B1-4F7E0EB9C5D6}</a:tableStyleId>
              </a:tblPr>
              <a:tblGrid>
                <a:gridCol w="7552778"/>
                <a:gridCol w="4042322"/>
              </a:tblGrid>
              <a:tr h="1263705">
                <a:tc>
                  <a:txBody>
                    <a:bodyPr/>
                    <a:lstStyle/>
                    <a:p>
                      <a:r>
                        <a:rPr lang="sa-IN" sz="2800" kern="1200" smtClean="0">
                          <a:solidFill>
                            <a:schemeClr val="dk1"/>
                          </a:solidFill>
                          <a:latin typeface="+mn-lt"/>
                          <a:ea typeface="+mn-ea"/>
                          <a:cs typeface="+mn-cs"/>
                        </a:rPr>
                        <a:t>सीदन्ति मम गात्राणि मुखं च परिशुष्यति ।</a:t>
                      </a:r>
                    </a:p>
                    <a:p>
                      <a:r>
                        <a:rPr lang="sa-IN" sz="2800" kern="1200" smtClean="0">
                          <a:solidFill>
                            <a:schemeClr val="dk1"/>
                          </a:solidFill>
                          <a:latin typeface="+mn-lt"/>
                          <a:ea typeface="+mn-ea"/>
                          <a:cs typeface="+mn-cs"/>
                        </a:rPr>
                        <a:t>वेपथुश्च शरीरे मे रोमहर्षश्च जायते ॥ १-२९॥</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rowSpan="2">
                  <a:txBody>
                    <a:bodyPr/>
                    <a:lstStyle/>
                    <a:p>
                      <a:pPr>
                        <a:spcBef>
                          <a:spcPts val="0"/>
                        </a:spcBef>
                      </a:pPr>
                      <a:r>
                        <a:rPr lang="en-CA" sz="2400" b="1" smtClean="0"/>
                        <a:t>My limbs fail and my mouth is parched up, my body trembles and my hairs stand on end!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r>
              <a:tr h="1309664">
                <a:tc>
                  <a:txBody>
                    <a:bodyPr/>
                    <a:lstStyle/>
                    <a:p>
                      <a:r>
                        <a:rPr lang="en-CA" sz="2400" i="1" kern="1200" smtClean="0">
                          <a:solidFill>
                            <a:schemeClr val="dk1"/>
                          </a:solidFill>
                          <a:latin typeface="+mn-lt"/>
                          <a:ea typeface="+mn-ea"/>
                          <a:cs typeface="+mn-cs"/>
                        </a:rPr>
                        <a:t>Seedanti mama gaatraani mukham cha parishushyati;</a:t>
                      </a:r>
                    </a:p>
                    <a:p>
                      <a:r>
                        <a:rPr lang="en-CA" sz="2400" i="1" kern="1200" smtClean="0">
                          <a:solidFill>
                            <a:schemeClr val="dk1"/>
                          </a:solidFill>
                          <a:latin typeface="+mn-lt"/>
                          <a:ea typeface="+mn-ea"/>
                          <a:cs typeface="+mn-cs"/>
                        </a:rPr>
                        <a:t>Vepathushcha shareere me romaharshashcha jaayate.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vMerge="1">
                  <a:txBody>
                    <a:bodyPr/>
                    <a:lstStyle/>
                    <a:p>
                      <a:pPr>
                        <a:spcBef>
                          <a:spcPts val="0"/>
                        </a:spcBef>
                      </a:pP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1068589900"/>
              </p:ext>
            </p:extLst>
          </p:nvPr>
        </p:nvGraphicFramePr>
        <p:xfrm>
          <a:off x="285534" y="3955118"/>
          <a:ext cx="11595100" cy="2573369"/>
        </p:xfrm>
        <a:graphic>
          <a:graphicData uri="http://schemas.openxmlformats.org/drawingml/2006/table">
            <a:tbl>
              <a:tblPr>
                <a:tableStyleId>{74C1A8A3-306A-4EB7-A6B1-4F7E0EB9C5D6}</a:tableStyleId>
              </a:tblPr>
              <a:tblGrid>
                <a:gridCol w="7552778"/>
                <a:gridCol w="4042322"/>
              </a:tblGrid>
              <a:tr h="1263705">
                <a:tc>
                  <a:txBody>
                    <a:bodyPr/>
                    <a:lstStyle/>
                    <a:p>
                      <a:r>
                        <a:rPr lang="sa-IN" sz="2800" smtClean="0"/>
                        <a:t>गाण्डीवं स्रंसते हस्तात्त्वक्चैव परिदह्यते ।</a:t>
                      </a:r>
                    </a:p>
                    <a:p>
                      <a:r>
                        <a:rPr lang="sa-IN" sz="2800" smtClean="0"/>
                        <a:t>न च शक्नोम्यवस्थातुं भ्रमतीव च मे मनः ॥ १-३०॥</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rowSpan="2">
                  <a:txBody>
                    <a:bodyPr/>
                    <a:lstStyle/>
                    <a:p>
                      <a:pPr>
                        <a:spcBef>
                          <a:spcPts val="0"/>
                        </a:spcBef>
                      </a:pPr>
                      <a:r>
                        <a:rPr lang="en-CA" sz="2400" b="1" smtClean="0"/>
                        <a:t>The (bow) “Gandiva” slips from my hand and my skin burns all over; I am unable even to stand, my mind is reeling, as it were.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r>
              <a:tr h="1309664">
                <a:tc>
                  <a:txBody>
                    <a:bodyPr/>
                    <a:lstStyle/>
                    <a:p>
                      <a:pPr>
                        <a:spcBef>
                          <a:spcPts val="0"/>
                        </a:spcBef>
                      </a:pPr>
                      <a:r>
                        <a:rPr lang="en-CA" sz="2400" i="1" smtClean="0"/>
                        <a:t>Gaandeevam sramsate hastaat twak chaiva paridahyate;</a:t>
                      </a:r>
                    </a:p>
                    <a:p>
                      <a:pPr>
                        <a:spcBef>
                          <a:spcPts val="0"/>
                        </a:spcBef>
                      </a:pPr>
                      <a:r>
                        <a:rPr lang="en-CA" sz="2400" i="1" smtClean="0"/>
                        <a:t>Na cha shaknomyavasthaatum bhramateeva cha me manah.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vMerge="1">
                  <a:txBody>
                    <a:bodyPr/>
                    <a:lstStyle/>
                    <a:p>
                      <a:pPr>
                        <a:spcBef>
                          <a:spcPts val="0"/>
                        </a:spcBef>
                      </a:pP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bl>
          </a:graphicData>
        </a:graphic>
      </p:graphicFrame>
    </p:spTree>
    <p:extLst>
      <p:ext uri="{BB962C8B-B14F-4D97-AF65-F5344CB8AC3E}">
        <p14:creationId xmlns:p14="http://schemas.microsoft.com/office/powerpoint/2010/main" val="3653012892"/>
      </p:ext>
    </p:extLst>
  </p:cSld>
  <p:clrMapOvr>
    <a:masterClrMapping/>
  </p:clrMapOvr>
  <mc:AlternateContent xmlns:mc="http://schemas.openxmlformats.org/markup-compatibility/2006" xmlns:p14="http://schemas.microsoft.com/office/powerpoint/2010/main">
    <mc:Choice Requires="p14">
      <p:transition spd="slow" p14:dur="3000" advClick="0" advTm="18000"/>
    </mc:Choice>
    <mc:Fallback xmlns="">
      <p:transition spd="slow" advClick="0" advTm="18000"/>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i="1">
                <a:solidFill>
                  <a:srgbClr val="0070C0"/>
                </a:solidFill>
              </a:rPr>
              <a:t>Om </a:t>
            </a:r>
            <a:r>
              <a:rPr lang="en-CA" i="1" err="1">
                <a:solidFill>
                  <a:srgbClr val="0070C0"/>
                </a:solidFill>
              </a:rPr>
              <a:t>Namo</a:t>
            </a:r>
            <a:r>
              <a:rPr lang="en-CA" i="1">
                <a:solidFill>
                  <a:srgbClr val="0070C0"/>
                </a:solidFill>
              </a:rPr>
              <a:t> </a:t>
            </a:r>
            <a:r>
              <a:rPr lang="en-CA" i="1" err="1">
                <a:solidFill>
                  <a:srgbClr val="0070C0"/>
                </a:solidFill>
              </a:rPr>
              <a:t>Bhagavathe</a:t>
            </a:r>
            <a:r>
              <a:rPr lang="en-CA" i="1">
                <a:solidFill>
                  <a:srgbClr val="0070C0"/>
                </a:solidFill>
              </a:rPr>
              <a:t> </a:t>
            </a:r>
            <a:r>
              <a:rPr lang="en-CA" i="1" err="1" smtClean="0">
                <a:solidFill>
                  <a:srgbClr val="0070C0"/>
                </a:solidFill>
              </a:rPr>
              <a:t>Vasudevaya</a:t>
            </a:r>
            <a:endParaRPr lang="en-CA"/>
          </a:p>
        </p:txBody>
      </p:sp>
      <p:graphicFrame>
        <p:nvGraphicFramePr>
          <p:cNvPr id="9" name="Table 8"/>
          <p:cNvGraphicFramePr>
            <a:graphicFrameLocks noGrp="1"/>
          </p:cNvGraphicFramePr>
          <p:nvPr>
            <p:extLst>
              <p:ext uri="{D42A27DB-BD31-4B8C-83A1-F6EECF244321}">
                <p14:modId xmlns:p14="http://schemas.microsoft.com/office/powerpoint/2010/main" val="3436145448"/>
              </p:ext>
            </p:extLst>
          </p:nvPr>
        </p:nvGraphicFramePr>
        <p:xfrm>
          <a:off x="285534" y="1157189"/>
          <a:ext cx="11595100" cy="2573369"/>
        </p:xfrm>
        <a:graphic>
          <a:graphicData uri="http://schemas.openxmlformats.org/drawingml/2006/table">
            <a:tbl>
              <a:tblPr>
                <a:tableStyleId>{74C1A8A3-306A-4EB7-A6B1-4F7E0EB9C5D6}</a:tableStyleId>
              </a:tblPr>
              <a:tblGrid>
                <a:gridCol w="7552778"/>
                <a:gridCol w="4042322"/>
              </a:tblGrid>
              <a:tr h="1263705">
                <a:tc>
                  <a:txBody>
                    <a:bodyPr/>
                    <a:lstStyle/>
                    <a:p>
                      <a:r>
                        <a:rPr lang="sa-IN" sz="2800" kern="1200" smtClean="0">
                          <a:solidFill>
                            <a:schemeClr val="dk1"/>
                          </a:solidFill>
                          <a:latin typeface="+mn-lt"/>
                          <a:ea typeface="+mn-ea"/>
                          <a:cs typeface="+mn-cs"/>
                        </a:rPr>
                        <a:t>निमित्तानि च पश्यामि विपरीतानि केशव ।</a:t>
                      </a:r>
                    </a:p>
                    <a:p>
                      <a:r>
                        <a:rPr lang="sa-IN" sz="2800" kern="1200" smtClean="0">
                          <a:solidFill>
                            <a:schemeClr val="dk1"/>
                          </a:solidFill>
                          <a:latin typeface="+mn-lt"/>
                          <a:ea typeface="+mn-ea"/>
                          <a:cs typeface="+mn-cs"/>
                        </a:rPr>
                        <a:t>न च श्रेयोऽनुपश्यामि हत्वा स्वजनमाहवे ॥ १-३१॥</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rowSpan="2">
                  <a:txBody>
                    <a:bodyPr/>
                    <a:lstStyle/>
                    <a:p>
                      <a:pPr>
                        <a:spcBef>
                          <a:spcPts val="0"/>
                        </a:spcBef>
                      </a:pPr>
                      <a:r>
                        <a:rPr lang="en-CA" sz="2400" b="1" smtClean="0"/>
                        <a:t>And I see adverse omens, O Kesava! I do not see any good in killing my kinsmen in battle.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r>
              <a:tr h="1309664">
                <a:tc>
                  <a:txBody>
                    <a:bodyPr/>
                    <a:lstStyle/>
                    <a:p>
                      <a:r>
                        <a:rPr lang="en-CA" sz="2400" i="1" kern="1200" smtClean="0">
                          <a:solidFill>
                            <a:schemeClr val="dk1"/>
                          </a:solidFill>
                          <a:latin typeface="+mn-lt"/>
                          <a:ea typeface="+mn-ea"/>
                          <a:cs typeface="+mn-cs"/>
                        </a:rPr>
                        <a:t>Nimittaani cha pashyaami vipareetaani keshava;</a:t>
                      </a:r>
                    </a:p>
                    <a:p>
                      <a:r>
                        <a:rPr lang="en-CA" sz="2400" i="1" kern="1200" smtClean="0">
                          <a:solidFill>
                            <a:schemeClr val="dk1"/>
                          </a:solidFill>
                          <a:latin typeface="+mn-lt"/>
                          <a:ea typeface="+mn-ea"/>
                          <a:cs typeface="+mn-cs"/>
                        </a:rPr>
                        <a:t>Na cha shreyo’nupashyaami hatwaa swajanam aahave.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vMerge="1">
                  <a:txBody>
                    <a:bodyPr/>
                    <a:lstStyle/>
                    <a:p>
                      <a:pPr>
                        <a:spcBef>
                          <a:spcPts val="0"/>
                        </a:spcBef>
                      </a:pP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2544097716"/>
              </p:ext>
            </p:extLst>
          </p:nvPr>
        </p:nvGraphicFramePr>
        <p:xfrm>
          <a:off x="285534" y="3955118"/>
          <a:ext cx="11595100" cy="2573369"/>
        </p:xfrm>
        <a:graphic>
          <a:graphicData uri="http://schemas.openxmlformats.org/drawingml/2006/table">
            <a:tbl>
              <a:tblPr>
                <a:tableStyleId>{74C1A8A3-306A-4EB7-A6B1-4F7E0EB9C5D6}</a:tableStyleId>
              </a:tblPr>
              <a:tblGrid>
                <a:gridCol w="7552778"/>
                <a:gridCol w="4042322"/>
              </a:tblGrid>
              <a:tr h="1263705">
                <a:tc>
                  <a:txBody>
                    <a:bodyPr/>
                    <a:lstStyle/>
                    <a:p>
                      <a:r>
                        <a:rPr lang="sa-IN" sz="2800" smtClean="0"/>
                        <a:t>न काङ्क्षे विजयं कृष्ण न च राज्यं सुखानि च ।</a:t>
                      </a:r>
                    </a:p>
                    <a:p>
                      <a:r>
                        <a:rPr lang="sa-IN" sz="2800" smtClean="0"/>
                        <a:t>किं नो राज्येन गोविन्द किं भोगैर्जीवितेन वा ॥ १-३२॥</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rowSpan="2">
                  <a:txBody>
                    <a:bodyPr/>
                    <a:lstStyle/>
                    <a:p>
                      <a:pPr>
                        <a:spcBef>
                          <a:spcPts val="0"/>
                        </a:spcBef>
                      </a:pPr>
                      <a:r>
                        <a:rPr lang="en-CA" sz="2400" b="1" smtClean="0"/>
                        <a:t>For I desire neither victory, O Krishna, nor pleasures nor kingdoms! Of what use is a kingdom to us, O Krishna, or pleasures or even life?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r>
              <a:tr h="1309664">
                <a:tc>
                  <a:txBody>
                    <a:bodyPr/>
                    <a:lstStyle/>
                    <a:p>
                      <a:pPr>
                        <a:spcBef>
                          <a:spcPts val="0"/>
                        </a:spcBef>
                      </a:pPr>
                      <a:r>
                        <a:rPr lang="en-CA" sz="2400" i="1" smtClean="0"/>
                        <a:t>Na kaangkshe vijayam krishna na cha raajyam sukhaani cha;</a:t>
                      </a:r>
                    </a:p>
                    <a:p>
                      <a:pPr>
                        <a:spcBef>
                          <a:spcPts val="0"/>
                        </a:spcBef>
                      </a:pPr>
                      <a:r>
                        <a:rPr lang="en-CA" sz="2400" i="1" smtClean="0"/>
                        <a:t>Kim no raajyena govinda kim bhogair jeevitena vaa.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vMerge="1">
                  <a:txBody>
                    <a:bodyPr/>
                    <a:lstStyle/>
                    <a:p>
                      <a:pPr>
                        <a:spcBef>
                          <a:spcPts val="0"/>
                        </a:spcBef>
                      </a:pP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bl>
          </a:graphicData>
        </a:graphic>
      </p:graphicFrame>
    </p:spTree>
    <p:extLst>
      <p:ext uri="{BB962C8B-B14F-4D97-AF65-F5344CB8AC3E}">
        <p14:creationId xmlns:p14="http://schemas.microsoft.com/office/powerpoint/2010/main" val="3275094616"/>
      </p:ext>
    </p:extLst>
  </p:cSld>
  <p:clrMapOvr>
    <a:masterClrMapping/>
  </p:clrMapOvr>
  <mc:AlternateContent xmlns:mc="http://schemas.openxmlformats.org/markup-compatibility/2006" xmlns:p14="http://schemas.microsoft.com/office/powerpoint/2010/main">
    <mc:Choice Requires="p14">
      <p:transition spd="slow" p14:dur="3000" advClick="0" advTm="18000"/>
    </mc:Choice>
    <mc:Fallback xmlns="">
      <p:transition spd="slow" advClick="0" advTm="18000"/>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i="1">
                <a:solidFill>
                  <a:srgbClr val="0070C0"/>
                </a:solidFill>
              </a:rPr>
              <a:t>Om </a:t>
            </a:r>
            <a:r>
              <a:rPr lang="en-CA" i="1" err="1">
                <a:solidFill>
                  <a:srgbClr val="0070C0"/>
                </a:solidFill>
              </a:rPr>
              <a:t>Namo</a:t>
            </a:r>
            <a:r>
              <a:rPr lang="en-CA" i="1">
                <a:solidFill>
                  <a:srgbClr val="0070C0"/>
                </a:solidFill>
              </a:rPr>
              <a:t> </a:t>
            </a:r>
            <a:r>
              <a:rPr lang="en-CA" i="1" err="1">
                <a:solidFill>
                  <a:srgbClr val="0070C0"/>
                </a:solidFill>
              </a:rPr>
              <a:t>Bhagavathe</a:t>
            </a:r>
            <a:r>
              <a:rPr lang="en-CA" i="1">
                <a:solidFill>
                  <a:srgbClr val="0070C0"/>
                </a:solidFill>
              </a:rPr>
              <a:t> </a:t>
            </a:r>
            <a:r>
              <a:rPr lang="en-CA" i="1" err="1" smtClean="0">
                <a:solidFill>
                  <a:srgbClr val="0070C0"/>
                </a:solidFill>
              </a:rPr>
              <a:t>Vasudevaya</a:t>
            </a:r>
            <a:endParaRPr lang="en-CA"/>
          </a:p>
        </p:txBody>
      </p:sp>
      <p:graphicFrame>
        <p:nvGraphicFramePr>
          <p:cNvPr id="9" name="Table 8"/>
          <p:cNvGraphicFramePr>
            <a:graphicFrameLocks noGrp="1"/>
          </p:cNvGraphicFramePr>
          <p:nvPr>
            <p:extLst>
              <p:ext uri="{D42A27DB-BD31-4B8C-83A1-F6EECF244321}">
                <p14:modId xmlns:p14="http://schemas.microsoft.com/office/powerpoint/2010/main" val="4082397451"/>
              </p:ext>
            </p:extLst>
          </p:nvPr>
        </p:nvGraphicFramePr>
        <p:xfrm>
          <a:off x="285534" y="1157189"/>
          <a:ext cx="11595100" cy="2818185"/>
        </p:xfrm>
        <a:graphic>
          <a:graphicData uri="http://schemas.openxmlformats.org/drawingml/2006/table">
            <a:tbl>
              <a:tblPr>
                <a:tableStyleId>{74C1A8A3-306A-4EB7-A6B1-4F7E0EB9C5D6}</a:tableStyleId>
              </a:tblPr>
              <a:tblGrid>
                <a:gridCol w="7552778"/>
                <a:gridCol w="4042322"/>
              </a:tblGrid>
              <a:tr h="1263705">
                <a:tc>
                  <a:txBody>
                    <a:bodyPr/>
                    <a:lstStyle/>
                    <a:p>
                      <a:r>
                        <a:rPr lang="sa-IN" sz="2800" kern="1200" smtClean="0">
                          <a:solidFill>
                            <a:schemeClr val="dk1"/>
                          </a:solidFill>
                          <a:latin typeface="+mn-lt"/>
                          <a:ea typeface="+mn-ea"/>
                          <a:cs typeface="+mn-cs"/>
                        </a:rPr>
                        <a:t>येषामर्थे काङ्क्षितं नो राज्यं भोगाः सुखानि च ।</a:t>
                      </a:r>
                    </a:p>
                    <a:p>
                      <a:r>
                        <a:rPr lang="sa-IN" sz="2800" kern="1200" smtClean="0">
                          <a:solidFill>
                            <a:schemeClr val="dk1"/>
                          </a:solidFill>
                          <a:latin typeface="+mn-lt"/>
                          <a:ea typeface="+mn-ea"/>
                          <a:cs typeface="+mn-cs"/>
                        </a:rPr>
                        <a:t>त इमेऽवस्थिता युद्धे प्राणांस्त्यक्त्वा धनानि च ॥ १-३३॥</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rowSpan="2">
                  <a:txBody>
                    <a:bodyPr/>
                    <a:lstStyle/>
                    <a:p>
                      <a:pPr>
                        <a:spcBef>
                          <a:spcPts val="0"/>
                        </a:spcBef>
                      </a:pPr>
                      <a:r>
                        <a:rPr lang="en-CA" sz="2400" b="1" smtClean="0"/>
                        <a:t>Those for whose sake we desire kingdoms, enjoyments and pleasures, stand here in battle, having renounced life and wealth.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r>
              <a:tr h="1309664">
                <a:tc>
                  <a:txBody>
                    <a:bodyPr/>
                    <a:lstStyle/>
                    <a:p>
                      <a:r>
                        <a:rPr lang="en-CA" sz="2400" i="1" kern="1200" smtClean="0">
                          <a:solidFill>
                            <a:schemeClr val="dk1"/>
                          </a:solidFill>
                          <a:latin typeface="+mn-lt"/>
                          <a:ea typeface="+mn-ea"/>
                          <a:cs typeface="+mn-cs"/>
                        </a:rPr>
                        <a:t>Yeshaam arthe kaangkshitam no raajyam bhogaah sukhaani cha;</a:t>
                      </a:r>
                    </a:p>
                    <a:p>
                      <a:r>
                        <a:rPr lang="en-CA" sz="2400" i="1" kern="1200" smtClean="0">
                          <a:solidFill>
                            <a:schemeClr val="dk1"/>
                          </a:solidFill>
                          <a:latin typeface="+mn-lt"/>
                          <a:ea typeface="+mn-ea"/>
                          <a:cs typeface="+mn-cs"/>
                        </a:rPr>
                        <a:t>Ta ime’vasthitaa yuddhe praanaamstyaktwaa dhanaani cha.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vMerge="1">
                  <a:txBody>
                    <a:bodyPr/>
                    <a:lstStyle/>
                    <a:p>
                      <a:pPr>
                        <a:spcBef>
                          <a:spcPts val="0"/>
                        </a:spcBef>
                      </a:pP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3888764749"/>
              </p:ext>
            </p:extLst>
          </p:nvPr>
        </p:nvGraphicFramePr>
        <p:xfrm>
          <a:off x="285534" y="4092039"/>
          <a:ext cx="11595100" cy="2573369"/>
        </p:xfrm>
        <a:graphic>
          <a:graphicData uri="http://schemas.openxmlformats.org/drawingml/2006/table">
            <a:tbl>
              <a:tblPr>
                <a:tableStyleId>{74C1A8A3-306A-4EB7-A6B1-4F7E0EB9C5D6}</a:tableStyleId>
              </a:tblPr>
              <a:tblGrid>
                <a:gridCol w="7552778"/>
                <a:gridCol w="4042322"/>
              </a:tblGrid>
              <a:tr h="1263705">
                <a:tc>
                  <a:txBody>
                    <a:bodyPr/>
                    <a:lstStyle/>
                    <a:p>
                      <a:r>
                        <a:rPr lang="sa-IN" sz="2800" smtClean="0"/>
                        <a:t>आचार्याः पितरः पुत्रास्तथैव च पितामहाः ।</a:t>
                      </a:r>
                    </a:p>
                    <a:p>
                      <a:r>
                        <a:rPr lang="sa-IN" sz="2800" smtClean="0"/>
                        <a:t>मातुलाः श्वशुराः पौत्राः श्यालाः सम्बन्धिनस्तथा ॥ १-३४॥</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rowSpan="2">
                  <a:txBody>
                    <a:bodyPr/>
                    <a:lstStyle/>
                    <a:p>
                      <a:pPr>
                        <a:spcBef>
                          <a:spcPts val="0"/>
                        </a:spcBef>
                      </a:pPr>
                      <a:r>
                        <a:rPr lang="en-CA" sz="2400" b="1" smtClean="0"/>
                        <a:t>Teachers, fathers, sons and also grandfathers, grandsons, fathers-in-law, maternal uncles, brothers-in-law and relatives,—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r>
              <a:tr h="1309664">
                <a:tc>
                  <a:txBody>
                    <a:bodyPr/>
                    <a:lstStyle/>
                    <a:p>
                      <a:pPr>
                        <a:spcBef>
                          <a:spcPts val="0"/>
                        </a:spcBef>
                      </a:pPr>
                      <a:r>
                        <a:rPr lang="en-CA" sz="2400" i="1" smtClean="0"/>
                        <a:t>Aachaaryaah pitarah putraastathaiva cha pitaamahaah;</a:t>
                      </a:r>
                    </a:p>
                    <a:p>
                      <a:pPr>
                        <a:spcBef>
                          <a:spcPts val="0"/>
                        </a:spcBef>
                      </a:pPr>
                      <a:r>
                        <a:rPr lang="en-CA" sz="2400" i="1" smtClean="0"/>
                        <a:t>Maatulaah shwashuraah pautraah shyaalaah sambandhinas tathaa.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vMerge="1">
                  <a:txBody>
                    <a:bodyPr/>
                    <a:lstStyle/>
                    <a:p>
                      <a:pPr>
                        <a:spcBef>
                          <a:spcPts val="0"/>
                        </a:spcBef>
                      </a:pP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bl>
          </a:graphicData>
        </a:graphic>
      </p:graphicFrame>
    </p:spTree>
    <p:extLst>
      <p:ext uri="{BB962C8B-B14F-4D97-AF65-F5344CB8AC3E}">
        <p14:creationId xmlns:p14="http://schemas.microsoft.com/office/powerpoint/2010/main" val="2562672118"/>
      </p:ext>
    </p:extLst>
  </p:cSld>
  <p:clrMapOvr>
    <a:masterClrMapping/>
  </p:clrMapOvr>
  <mc:AlternateContent xmlns:mc="http://schemas.openxmlformats.org/markup-compatibility/2006" xmlns:p14="http://schemas.microsoft.com/office/powerpoint/2010/main">
    <mc:Choice Requires="p14">
      <p:transition spd="slow" p14:dur="3000" advClick="0" advTm="18000"/>
    </mc:Choice>
    <mc:Fallback xmlns="">
      <p:transition spd="slow" advClick="0" advTm="18000"/>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16477" y="426870"/>
            <a:ext cx="1959046" cy="2635177"/>
          </a:xfrm>
          <a:prstGeom prst="rect">
            <a:avLst/>
          </a:prstGeom>
        </p:spPr>
      </p:pic>
      <p:sp>
        <p:nvSpPr>
          <p:cNvPr id="5" name="Title 1"/>
          <p:cNvSpPr txBox="1">
            <a:spLocks/>
          </p:cNvSpPr>
          <p:nvPr/>
        </p:nvSpPr>
        <p:spPr>
          <a:xfrm>
            <a:off x="1524000" y="3062047"/>
            <a:ext cx="9144000" cy="1637592"/>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spcBef>
                <a:spcPts val="1200"/>
              </a:spcBef>
            </a:pPr>
            <a:r>
              <a:rPr lang="sa-IN" sz="2800">
                <a:solidFill>
                  <a:srgbClr val="0070C0"/>
                </a:solidFill>
                <a:latin typeface="+mn-lt"/>
              </a:rPr>
              <a:t>॥ ॐ श्री परमात्मने नमः ॥</a:t>
            </a:r>
            <a:endParaRPr lang="en-CA" sz="2800">
              <a:solidFill>
                <a:srgbClr val="0070C0"/>
              </a:solidFill>
              <a:latin typeface="+mn-lt"/>
            </a:endParaRPr>
          </a:p>
          <a:p>
            <a:pPr>
              <a:spcBef>
                <a:spcPts val="1200"/>
              </a:spcBef>
            </a:pPr>
            <a:r>
              <a:rPr lang="sa-IN" sz="2800">
                <a:solidFill>
                  <a:srgbClr val="0070C0"/>
                </a:solidFill>
                <a:latin typeface="+mn-lt"/>
              </a:rPr>
              <a:t>॥ अथ श्रीमद्भगवद्गीता ॥</a:t>
            </a:r>
            <a:endParaRPr lang="en-CA" sz="2800">
              <a:solidFill>
                <a:srgbClr val="0070C0"/>
              </a:solidFill>
              <a:latin typeface="+mn-lt"/>
            </a:endParaRPr>
          </a:p>
          <a:p>
            <a:pPr>
              <a:spcBef>
                <a:spcPts val="1200"/>
              </a:spcBef>
            </a:pPr>
            <a:r>
              <a:rPr lang="sa-IN" sz="2800">
                <a:solidFill>
                  <a:srgbClr val="0070C0"/>
                </a:solidFill>
                <a:latin typeface="+mn-lt"/>
              </a:rPr>
              <a:t>अथ प्रथमोऽध्यायः ।   अर्जुनविषादयोगः</a:t>
            </a:r>
            <a:endParaRPr lang="en-CA" sz="2800" spc="150">
              <a:solidFill>
                <a:srgbClr val="0070C0"/>
              </a:solidFill>
              <a:latin typeface="+mn-lt"/>
            </a:endParaRPr>
          </a:p>
        </p:txBody>
      </p:sp>
      <p:sp>
        <p:nvSpPr>
          <p:cNvPr id="8" name="Title 1"/>
          <p:cNvSpPr txBox="1">
            <a:spLocks/>
          </p:cNvSpPr>
          <p:nvPr/>
        </p:nvSpPr>
        <p:spPr>
          <a:xfrm>
            <a:off x="1524000" y="4426814"/>
            <a:ext cx="9144000" cy="1637592"/>
          </a:xfrm>
          <a:prstGeom prst="rect">
            <a:avLst/>
          </a:prstGeom>
        </p:spPr>
        <p:txBody>
          <a:bodyPr vert="horz" lIns="91440" tIns="45720" rIns="91440" bIns="45720" rtlCol="0" anchor="b">
            <a:normAutofit fontScale="775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spcBef>
                <a:spcPts val="1200"/>
              </a:spcBef>
            </a:pPr>
            <a:endParaRPr lang="en-CA" sz="2800" b="1" smtClean="0">
              <a:latin typeface="Candara" panose="020E0502030303020204" pitchFamily="34" charset="0"/>
            </a:endParaRPr>
          </a:p>
          <a:p>
            <a:pPr>
              <a:spcBef>
                <a:spcPts val="1200"/>
              </a:spcBef>
            </a:pPr>
            <a:r>
              <a:rPr lang="en-CA" sz="3300" b="1" i="1">
                <a:solidFill>
                  <a:srgbClr val="002060"/>
                </a:solidFill>
                <a:latin typeface="Candara" panose="020E0502030303020204" pitchFamily="34" charset="0"/>
              </a:rPr>
              <a:t>Om Paramatmane Namaha </a:t>
            </a:r>
            <a:endParaRPr lang="en-CA" sz="3300" b="1" i="1" smtClean="0">
              <a:solidFill>
                <a:srgbClr val="002060"/>
              </a:solidFill>
              <a:latin typeface="Candara" panose="020E0502030303020204" pitchFamily="34" charset="0"/>
            </a:endParaRPr>
          </a:p>
          <a:p>
            <a:pPr>
              <a:spcBef>
                <a:spcPts val="1200"/>
              </a:spcBef>
            </a:pPr>
            <a:r>
              <a:rPr lang="en-CA" sz="3300" b="1" spc="150">
                <a:solidFill>
                  <a:srgbClr val="002060"/>
                </a:solidFill>
                <a:latin typeface="Candara" panose="020E0502030303020204" pitchFamily="34" charset="0"/>
              </a:rPr>
              <a:t>Shrimad Bhagavad Gita</a:t>
            </a:r>
            <a:endParaRPr lang="en-CA" sz="3300" b="1" i="1">
              <a:solidFill>
                <a:srgbClr val="002060"/>
              </a:solidFill>
              <a:latin typeface="Candara" panose="020E0502030303020204" pitchFamily="34" charset="0"/>
            </a:endParaRPr>
          </a:p>
          <a:p>
            <a:pPr>
              <a:spcBef>
                <a:spcPts val="1200"/>
              </a:spcBef>
            </a:pPr>
            <a:r>
              <a:rPr lang="en-CA" sz="3300" b="1" smtClean="0">
                <a:solidFill>
                  <a:srgbClr val="002060"/>
                </a:solidFill>
                <a:latin typeface="Candara" panose="020E0502030303020204" pitchFamily="34" charset="0"/>
              </a:rPr>
              <a:t>Chapter 1 : </a:t>
            </a:r>
            <a:r>
              <a:rPr lang="en-CA" sz="3300" b="1">
                <a:solidFill>
                  <a:srgbClr val="002060"/>
                </a:solidFill>
                <a:latin typeface="Candara" panose="020E0502030303020204" pitchFamily="34" charset="0"/>
              </a:rPr>
              <a:t>THE YOGA OF THE DESPONDENCY OF ARJUNA</a:t>
            </a:r>
            <a:endParaRPr lang="en-CA" sz="3300" b="1" spc="150">
              <a:solidFill>
                <a:srgbClr val="002060"/>
              </a:solidFill>
              <a:latin typeface="Candara" panose="020E0502030303020204" pitchFamily="34" charset="0"/>
            </a:endParaRPr>
          </a:p>
        </p:txBody>
      </p:sp>
    </p:spTree>
    <p:extLst>
      <p:ext uri="{BB962C8B-B14F-4D97-AF65-F5344CB8AC3E}">
        <p14:creationId xmlns:p14="http://schemas.microsoft.com/office/powerpoint/2010/main" val="304104726"/>
      </p:ext>
    </p:extLst>
  </p:cSld>
  <p:clrMapOvr>
    <a:masterClrMapping/>
  </p:clrMapOvr>
  <mc:AlternateContent xmlns:mc="http://schemas.openxmlformats.org/markup-compatibility/2006" xmlns:p14="http://schemas.microsoft.com/office/powerpoint/2010/main">
    <mc:Choice Requires="p14">
      <p:transition spd="slow" p14:dur="2250" advClick="0" advTm="6000"/>
    </mc:Choice>
    <mc:Fallback xmlns="">
      <p:transition spd="slow" advClick="0" advTm="6000"/>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i="1">
                <a:solidFill>
                  <a:srgbClr val="0070C0"/>
                </a:solidFill>
              </a:rPr>
              <a:t>Om </a:t>
            </a:r>
            <a:r>
              <a:rPr lang="en-CA" i="1" err="1">
                <a:solidFill>
                  <a:srgbClr val="0070C0"/>
                </a:solidFill>
              </a:rPr>
              <a:t>Namo</a:t>
            </a:r>
            <a:r>
              <a:rPr lang="en-CA" i="1">
                <a:solidFill>
                  <a:srgbClr val="0070C0"/>
                </a:solidFill>
              </a:rPr>
              <a:t> </a:t>
            </a:r>
            <a:r>
              <a:rPr lang="en-CA" i="1" err="1">
                <a:solidFill>
                  <a:srgbClr val="0070C0"/>
                </a:solidFill>
              </a:rPr>
              <a:t>Bhagavathe</a:t>
            </a:r>
            <a:r>
              <a:rPr lang="en-CA" i="1">
                <a:solidFill>
                  <a:srgbClr val="0070C0"/>
                </a:solidFill>
              </a:rPr>
              <a:t> </a:t>
            </a:r>
            <a:r>
              <a:rPr lang="en-CA" i="1" err="1" smtClean="0">
                <a:solidFill>
                  <a:srgbClr val="0070C0"/>
                </a:solidFill>
              </a:rPr>
              <a:t>Vasudevaya</a:t>
            </a:r>
            <a:endParaRPr lang="en-CA"/>
          </a:p>
        </p:txBody>
      </p:sp>
      <p:graphicFrame>
        <p:nvGraphicFramePr>
          <p:cNvPr id="9" name="Table 8"/>
          <p:cNvGraphicFramePr>
            <a:graphicFrameLocks noGrp="1"/>
          </p:cNvGraphicFramePr>
          <p:nvPr>
            <p:extLst>
              <p:ext uri="{D42A27DB-BD31-4B8C-83A1-F6EECF244321}">
                <p14:modId xmlns:p14="http://schemas.microsoft.com/office/powerpoint/2010/main" val="440536303"/>
              </p:ext>
            </p:extLst>
          </p:nvPr>
        </p:nvGraphicFramePr>
        <p:xfrm>
          <a:off x="285534" y="1157189"/>
          <a:ext cx="11595100" cy="2573369"/>
        </p:xfrm>
        <a:graphic>
          <a:graphicData uri="http://schemas.openxmlformats.org/drawingml/2006/table">
            <a:tbl>
              <a:tblPr>
                <a:tableStyleId>{74C1A8A3-306A-4EB7-A6B1-4F7E0EB9C5D6}</a:tableStyleId>
              </a:tblPr>
              <a:tblGrid>
                <a:gridCol w="7552778"/>
                <a:gridCol w="4042322"/>
              </a:tblGrid>
              <a:tr h="1263705">
                <a:tc>
                  <a:txBody>
                    <a:bodyPr/>
                    <a:lstStyle/>
                    <a:p>
                      <a:r>
                        <a:rPr lang="sa-IN" sz="2800" kern="1200" smtClean="0">
                          <a:solidFill>
                            <a:schemeClr val="dk1"/>
                          </a:solidFill>
                          <a:latin typeface="+mn-lt"/>
                          <a:ea typeface="+mn-ea"/>
                          <a:cs typeface="+mn-cs"/>
                        </a:rPr>
                        <a:t>एतान्न हन्तुमिच्छामि घ्नतोऽपि मधुसूदन ।</a:t>
                      </a:r>
                    </a:p>
                    <a:p>
                      <a:r>
                        <a:rPr lang="sa-IN" sz="2800" kern="1200" smtClean="0">
                          <a:solidFill>
                            <a:schemeClr val="dk1"/>
                          </a:solidFill>
                          <a:latin typeface="+mn-lt"/>
                          <a:ea typeface="+mn-ea"/>
                          <a:cs typeface="+mn-cs"/>
                        </a:rPr>
                        <a:t>अपि त्रैलोक्यराज्यस्य हेतोः किं नु महीकृते ॥ १-३५॥</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rowSpan="2">
                  <a:txBody>
                    <a:bodyPr/>
                    <a:lstStyle/>
                    <a:p>
                      <a:pPr>
                        <a:spcBef>
                          <a:spcPts val="0"/>
                        </a:spcBef>
                      </a:pPr>
                      <a:r>
                        <a:rPr lang="en-CA" sz="2400" b="1" smtClean="0"/>
                        <a:t>Krishna, these I do not wish to kill, though they might otherwise kill me, even for the sake of supremacy over the three worlds, let alone killing them for this earth!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r>
              <a:tr h="1309664">
                <a:tc>
                  <a:txBody>
                    <a:bodyPr/>
                    <a:lstStyle/>
                    <a:p>
                      <a:r>
                        <a:rPr lang="en-CA" sz="2400" i="1" kern="1200" smtClean="0">
                          <a:solidFill>
                            <a:schemeClr val="dk1"/>
                          </a:solidFill>
                          <a:latin typeface="+mn-lt"/>
                          <a:ea typeface="+mn-ea"/>
                          <a:cs typeface="+mn-cs"/>
                        </a:rPr>
                        <a:t>Etaan na hantum icchaami ghnato’pi madhusoodana;</a:t>
                      </a:r>
                    </a:p>
                    <a:p>
                      <a:r>
                        <a:rPr lang="en-CA" sz="2400" i="1" kern="1200" smtClean="0">
                          <a:solidFill>
                            <a:schemeClr val="dk1"/>
                          </a:solidFill>
                          <a:latin typeface="+mn-lt"/>
                          <a:ea typeface="+mn-ea"/>
                          <a:cs typeface="+mn-cs"/>
                        </a:rPr>
                        <a:t>Api trailokya raajyasya hetoh kim nu maheekrite.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vMerge="1">
                  <a:txBody>
                    <a:bodyPr/>
                    <a:lstStyle/>
                    <a:p>
                      <a:pPr>
                        <a:spcBef>
                          <a:spcPts val="0"/>
                        </a:spcBef>
                      </a:pP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3207922038"/>
              </p:ext>
            </p:extLst>
          </p:nvPr>
        </p:nvGraphicFramePr>
        <p:xfrm>
          <a:off x="285534" y="3955118"/>
          <a:ext cx="11595100" cy="2573369"/>
        </p:xfrm>
        <a:graphic>
          <a:graphicData uri="http://schemas.openxmlformats.org/drawingml/2006/table">
            <a:tbl>
              <a:tblPr>
                <a:tableStyleId>{74C1A8A3-306A-4EB7-A6B1-4F7E0EB9C5D6}</a:tableStyleId>
              </a:tblPr>
              <a:tblGrid>
                <a:gridCol w="7552778"/>
                <a:gridCol w="4042322"/>
              </a:tblGrid>
              <a:tr h="1263705">
                <a:tc>
                  <a:txBody>
                    <a:bodyPr/>
                    <a:lstStyle/>
                    <a:p>
                      <a:r>
                        <a:rPr lang="sa-IN" sz="2800" smtClean="0"/>
                        <a:t>निहत्य धार्तराष्ट्रान्नः का प्रीतिः स्याज्जनार्दन ।</a:t>
                      </a:r>
                    </a:p>
                    <a:p>
                      <a:r>
                        <a:rPr lang="sa-IN" sz="2800" smtClean="0"/>
                        <a:t>पापमेवाश्रयेदस्मान्हत्वैतानाततायिनः ॥ १-३६॥</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rowSpan="2">
                  <a:txBody>
                    <a:bodyPr/>
                    <a:lstStyle/>
                    <a:p>
                      <a:pPr>
                        <a:spcBef>
                          <a:spcPts val="0"/>
                        </a:spcBef>
                      </a:pPr>
                      <a:r>
                        <a:rPr lang="en-CA" sz="2400" b="1" smtClean="0"/>
                        <a:t>By killing these sons of Dhritarashtra, what pleasure can be ours, O Janardana? Only sin will accrue by killing these murderers.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r>
              <a:tr h="1309664">
                <a:tc>
                  <a:txBody>
                    <a:bodyPr/>
                    <a:lstStyle/>
                    <a:p>
                      <a:pPr>
                        <a:spcBef>
                          <a:spcPts val="0"/>
                        </a:spcBef>
                      </a:pPr>
                      <a:r>
                        <a:rPr lang="en-CA" sz="2400" i="1" smtClean="0"/>
                        <a:t>Nihatya dhaartaraashtraan nah kaa preetih syaaj janaardana;</a:t>
                      </a:r>
                    </a:p>
                    <a:p>
                      <a:pPr>
                        <a:spcBef>
                          <a:spcPts val="0"/>
                        </a:spcBef>
                      </a:pPr>
                      <a:r>
                        <a:rPr lang="en-CA" sz="2400" i="1" smtClean="0"/>
                        <a:t>Paapam evaashrayed asmaan hatwaitaan aatataayinah.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vMerge="1">
                  <a:txBody>
                    <a:bodyPr/>
                    <a:lstStyle/>
                    <a:p>
                      <a:pPr>
                        <a:spcBef>
                          <a:spcPts val="0"/>
                        </a:spcBef>
                      </a:pP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bl>
          </a:graphicData>
        </a:graphic>
      </p:graphicFrame>
    </p:spTree>
    <p:extLst>
      <p:ext uri="{BB962C8B-B14F-4D97-AF65-F5344CB8AC3E}">
        <p14:creationId xmlns:p14="http://schemas.microsoft.com/office/powerpoint/2010/main" val="1504708760"/>
      </p:ext>
    </p:extLst>
  </p:cSld>
  <p:clrMapOvr>
    <a:masterClrMapping/>
  </p:clrMapOvr>
  <mc:AlternateContent xmlns:mc="http://schemas.openxmlformats.org/markup-compatibility/2006" xmlns:p14="http://schemas.microsoft.com/office/powerpoint/2010/main">
    <mc:Choice Requires="p14">
      <p:transition spd="slow" p14:dur="3000" advClick="0" advTm="18000"/>
    </mc:Choice>
    <mc:Fallback xmlns="">
      <p:transition spd="slow" advClick="0" advTm="18000"/>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i="1">
                <a:solidFill>
                  <a:srgbClr val="0070C0"/>
                </a:solidFill>
              </a:rPr>
              <a:t>Om </a:t>
            </a:r>
            <a:r>
              <a:rPr lang="en-CA" i="1" err="1">
                <a:solidFill>
                  <a:srgbClr val="0070C0"/>
                </a:solidFill>
              </a:rPr>
              <a:t>Namo</a:t>
            </a:r>
            <a:r>
              <a:rPr lang="en-CA" i="1">
                <a:solidFill>
                  <a:srgbClr val="0070C0"/>
                </a:solidFill>
              </a:rPr>
              <a:t> </a:t>
            </a:r>
            <a:r>
              <a:rPr lang="en-CA" i="1" err="1">
                <a:solidFill>
                  <a:srgbClr val="0070C0"/>
                </a:solidFill>
              </a:rPr>
              <a:t>Bhagavathe</a:t>
            </a:r>
            <a:r>
              <a:rPr lang="en-CA" i="1">
                <a:solidFill>
                  <a:srgbClr val="0070C0"/>
                </a:solidFill>
              </a:rPr>
              <a:t> </a:t>
            </a:r>
            <a:r>
              <a:rPr lang="en-CA" i="1" err="1" smtClean="0">
                <a:solidFill>
                  <a:srgbClr val="0070C0"/>
                </a:solidFill>
              </a:rPr>
              <a:t>Vasudevaya</a:t>
            </a:r>
            <a:endParaRPr lang="en-CA"/>
          </a:p>
        </p:txBody>
      </p:sp>
      <p:graphicFrame>
        <p:nvGraphicFramePr>
          <p:cNvPr id="9" name="Table 8"/>
          <p:cNvGraphicFramePr>
            <a:graphicFrameLocks noGrp="1"/>
          </p:cNvGraphicFramePr>
          <p:nvPr>
            <p:extLst>
              <p:ext uri="{D42A27DB-BD31-4B8C-83A1-F6EECF244321}">
                <p14:modId xmlns:p14="http://schemas.microsoft.com/office/powerpoint/2010/main" val="2342247233"/>
              </p:ext>
            </p:extLst>
          </p:nvPr>
        </p:nvGraphicFramePr>
        <p:xfrm>
          <a:off x="285534" y="1157189"/>
          <a:ext cx="11595100" cy="2573369"/>
        </p:xfrm>
        <a:graphic>
          <a:graphicData uri="http://schemas.openxmlformats.org/drawingml/2006/table">
            <a:tbl>
              <a:tblPr>
                <a:tableStyleId>{74C1A8A3-306A-4EB7-A6B1-4F7E0EB9C5D6}</a:tableStyleId>
              </a:tblPr>
              <a:tblGrid>
                <a:gridCol w="7552778"/>
                <a:gridCol w="4042322"/>
              </a:tblGrid>
              <a:tr h="1263705">
                <a:tc>
                  <a:txBody>
                    <a:bodyPr/>
                    <a:lstStyle/>
                    <a:p>
                      <a:r>
                        <a:rPr lang="sa-IN" sz="2800" kern="1200" smtClean="0">
                          <a:solidFill>
                            <a:schemeClr val="dk1"/>
                          </a:solidFill>
                          <a:latin typeface="+mn-lt"/>
                          <a:ea typeface="+mn-ea"/>
                          <a:cs typeface="+mn-cs"/>
                        </a:rPr>
                        <a:t>तस्मान्नार्हा वयं हन्तुं धार्तराष्ट्रान्स्वबान्धवान् ।</a:t>
                      </a:r>
                    </a:p>
                    <a:p>
                      <a:r>
                        <a:rPr lang="sa-IN" sz="2800" kern="1200" smtClean="0">
                          <a:solidFill>
                            <a:schemeClr val="dk1"/>
                          </a:solidFill>
                          <a:latin typeface="+mn-lt"/>
                          <a:ea typeface="+mn-ea"/>
                          <a:cs typeface="+mn-cs"/>
                        </a:rPr>
                        <a:t>स्वजनं हि कथं हत्वा सुखिनः स्याम माधव ॥ १-३७॥</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rowSpan="2">
                  <a:txBody>
                    <a:bodyPr/>
                    <a:lstStyle/>
                    <a:p>
                      <a:pPr>
                        <a:spcBef>
                          <a:spcPts val="0"/>
                        </a:spcBef>
                      </a:pPr>
                      <a:r>
                        <a:rPr lang="en-CA" sz="2400" b="1" smtClean="0"/>
                        <a:t>Therefore, it is not proper for us to kill the sons of Dhritarashtra, our relatives; for, how can we be happy by killing our own people, O Madhava (Krishna)?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r>
              <a:tr h="1309664">
                <a:tc>
                  <a:txBody>
                    <a:bodyPr/>
                    <a:lstStyle/>
                    <a:p>
                      <a:r>
                        <a:rPr lang="en-CA" sz="2400" i="1" kern="1200" smtClean="0">
                          <a:solidFill>
                            <a:schemeClr val="dk1"/>
                          </a:solidFill>
                          <a:latin typeface="+mn-lt"/>
                          <a:ea typeface="+mn-ea"/>
                          <a:cs typeface="+mn-cs"/>
                        </a:rPr>
                        <a:t>Tasmaan naarhaa vayam hantum dhaartaraashtraan swabaandhavaan;</a:t>
                      </a:r>
                    </a:p>
                    <a:p>
                      <a:r>
                        <a:rPr lang="en-CA" sz="2400" i="1" kern="1200" smtClean="0">
                          <a:solidFill>
                            <a:schemeClr val="dk1"/>
                          </a:solidFill>
                          <a:latin typeface="+mn-lt"/>
                          <a:ea typeface="+mn-ea"/>
                          <a:cs typeface="+mn-cs"/>
                        </a:rPr>
                        <a:t>Swajanam hi katham hatwaa sukhinah syaama maadhava.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vMerge="1">
                  <a:txBody>
                    <a:bodyPr/>
                    <a:lstStyle/>
                    <a:p>
                      <a:pPr>
                        <a:spcBef>
                          <a:spcPts val="0"/>
                        </a:spcBef>
                      </a:pP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210776521"/>
              </p:ext>
            </p:extLst>
          </p:nvPr>
        </p:nvGraphicFramePr>
        <p:xfrm>
          <a:off x="285534" y="3955118"/>
          <a:ext cx="11595100" cy="2573369"/>
        </p:xfrm>
        <a:graphic>
          <a:graphicData uri="http://schemas.openxmlformats.org/drawingml/2006/table">
            <a:tbl>
              <a:tblPr>
                <a:tableStyleId>{74C1A8A3-306A-4EB7-A6B1-4F7E0EB9C5D6}</a:tableStyleId>
              </a:tblPr>
              <a:tblGrid>
                <a:gridCol w="7552778"/>
                <a:gridCol w="4042322"/>
              </a:tblGrid>
              <a:tr h="1263705">
                <a:tc>
                  <a:txBody>
                    <a:bodyPr/>
                    <a:lstStyle/>
                    <a:p>
                      <a:r>
                        <a:rPr lang="sa-IN" sz="2800" smtClean="0"/>
                        <a:t>यद्यप्येते न पश्यन्ति लोभोपहतचेतसः ।</a:t>
                      </a:r>
                    </a:p>
                    <a:p>
                      <a:r>
                        <a:rPr lang="sa-IN" sz="2800" smtClean="0"/>
                        <a:t>कुलक्षयकृतं दोषं मित्रद्रोहे च पातकम् ॥ १-३८॥</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rowSpan="2">
                  <a:txBody>
                    <a:bodyPr/>
                    <a:lstStyle/>
                    <a:p>
                      <a:pPr>
                        <a:spcBef>
                          <a:spcPts val="0"/>
                        </a:spcBef>
                      </a:pPr>
                      <a:r>
                        <a:rPr lang="en-CA" sz="2400" b="1" smtClean="0"/>
                        <a:t>Though they, with minds overtaken by greed, see no fault in the destruction of the clan, and no sin in treachery to friends,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r>
              <a:tr h="1309664">
                <a:tc>
                  <a:txBody>
                    <a:bodyPr/>
                    <a:lstStyle/>
                    <a:p>
                      <a:pPr>
                        <a:spcBef>
                          <a:spcPts val="0"/>
                        </a:spcBef>
                      </a:pPr>
                      <a:r>
                        <a:rPr lang="en-CA" sz="2400" i="1" smtClean="0"/>
                        <a:t>Yadyapyete na pashyanti lobhopahatachetasah;</a:t>
                      </a:r>
                    </a:p>
                    <a:p>
                      <a:pPr>
                        <a:spcBef>
                          <a:spcPts val="0"/>
                        </a:spcBef>
                      </a:pPr>
                      <a:r>
                        <a:rPr lang="en-CA" sz="2400" i="1" smtClean="0"/>
                        <a:t>Kulakshayakritam dosham mitradrohe cha paatakam.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vMerge="1">
                  <a:txBody>
                    <a:bodyPr/>
                    <a:lstStyle/>
                    <a:p>
                      <a:pPr>
                        <a:spcBef>
                          <a:spcPts val="0"/>
                        </a:spcBef>
                      </a:pP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bl>
          </a:graphicData>
        </a:graphic>
      </p:graphicFrame>
    </p:spTree>
    <p:extLst>
      <p:ext uri="{BB962C8B-B14F-4D97-AF65-F5344CB8AC3E}">
        <p14:creationId xmlns:p14="http://schemas.microsoft.com/office/powerpoint/2010/main" val="2906846543"/>
      </p:ext>
    </p:extLst>
  </p:cSld>
  <p:clrMapOvr>
    <a:masterClrMapping/>
  </p:clrMapOvr>
  <mc:AlternateContent xmlns:mc="http://schemas.openxmlformats.org/markup-compatibility/2006" xmlns:p14="http://schemas.microsoft.com/office/powerpoint/2010/main">
    <mc:Choice Requires="p14">
      <p:transition spd="slow" p14:dur="3000" advClick="0" advTm="18000"/>
    </mc:Choice>
    <mc:Fallback xmlns="">
      <p:transition spd="slow" advClick="0" advTm="18000"/>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i="1">
                <a:solidFill>
                  <a:srgbClr val="0070C0"/>
                </a:solidFill>
              </a:rPr>
              <a:t>Om </a:t>
            </a:r>
            <a:r>
              <a:rPr lang="en-CA" i="1" err="1">
                <a:solidFill>
                  <a:srgbClr val="0070C0"/>
                </a:solidFill>
              </a:rPr>
              <a:t>Namo</a:t>
            </a:r>
            <a:r>
              <a:rPr lang="en-CA" i="1">
                <a:solidFill>
                  <a:srgbClr val="0070C0"/>
                </a:solidFill>
              </a:rPr>
              <a:t> </a:t>
            </a:r>
            <a:r>
              <a:rPr lang="en-CA" i="1" err="1">
                <a:solidFill>
                  <a:srgbClr val="0070C0"/>
                </a:solidFill>
              </a:rPr>
              <a:t>Bhagavathe</a:t>
            </a:r>
            <a:r>
              <a:rPr lang="en-CA" i="1">
                <a:solidFill>
                  <a:srgbClr val="0070C0"/>
                </a:solidFill>
              </a:rPr>
              <a:t> </a:t>
            </a:r>
            <a:r>
              <a:rPr lang="en-CA" i="1" err="1" smtClean="0">
                <a:solidFill>
                  <a:srgbClr val="0070C0"/>
                </a:solidFill>
              </a:rPr>
              <a:t>Vasudevaya</a:t>
            </a:r>
            <a:endParaRPr lang="en-CA"/>
          </a:p>
        </p:txBody>
      </p:sp>
      <p:graphicFrame>
        <p:nvGraphicFramePr>
          <p:cNvPr id="9" name="Table 8"/>
          <p:cNvGraphicFramePr>
            <a:graphicFrameLocks noGrp="1"/>
          </p:cNvGraphicFramePr>
          <p:nvPr>
            <p:extLst>
              <p:ext uri="{D42A27DB-BD31-4B8C-83A1-F6EECF244321}">
                <p14:modId xmlns:p14="http://schemas.microsoft.com/office/powerpoint/2010/main" val="2717872660"/>
              </p:ext>
            </p:extLst>
          </p:nvPr>
        </p:nvGraphicFramePr>
        <p:xfrm>
          <a:off x="285534" y="1157189"/>
          <a:ext cx="11595100" cy="2573369"/>
        </p:xfrm>
        <a:graphic>
          <a:graphicData uri="http://schemas.openxmlformats.org/drawingml/2006/table">
            <a:tbl>
              <a:tblPr>
                <a:tableStyleId>{74C1A8A3-306A-4EB7-A6B1-4F7E0EB9C5D6}</a:tableStyleId>
              </a:tblPr>
              <a:tblGrid>
                <a:gridCol w="7552778"/>
                <a:gridCol w="4042322"/>
              </a:tblGrid>
              <a:tr h="1263705">
                <a:tc>
                  <a:txBody>
                    <a:bodyPr/>
                    <a:lstStyle/>
                    <a:p>
                      <a:r>
                        <a:rPr lang="sa-IN" sz="2800" kern="1200" smtClean="0">
                          <a:solidFill>
                            <a:schemeClr val="dk1"/>
                          </a:solidFill>
                          <a:latin typeface="+mn-lt"/>
                          <a:ea typeface="+mn-ea"/>
                          <a:cs typeface="+mn-cs"/>
                        </a:rPr>
                        <a:t>कथं न ज्ञेयमस्माभिः पापादस्मान्निवर्तितुम् ।</a:t>
                      </a:r>
                    </a:p>
                    <a:p>
                      <a:r>
                        <a:rPr lang="sa-IN" sz="2800" kern="1200" smtClean="0">
                          <a:solidFill>
                            <a:schemeClr val="dk1"/>
                          </a:solidFill>
                          <a:latin typeface="+mn-lt"/>
                          <a:ea typeface="+mn-ea"/>
                          <a:cs typeface="+mn-cs"/>
                        </a:rPr>
                        <a:t>कुलक्षयकृतं दोषं प्रपश्यद्भिर्जनार्दन ॥ १-३९॥</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rowSpan="2">
                  <a:txBody>
                    <a:bodyPr/>
                    <a:lstStyle/>
                    <a:p>
                      <a:pPr>
                        <a:spcBef>
                          <a:spcPts val="0"/>
                        </a:spcBef>
                      </a:pPr>
                      <a:r>
                        <a:rPr lang="en-CA" sz="2400" b="1" smtClean="0"/>
                        <a:t>Why should not we, who clearly see crime in the destruction of a clan, turn away from this sin, O Janardana (Krishna)?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r>
              <a:tr h="1309664">
                <a:tc>
                  <a:txBody>
                    <a:bodyPr/>
                    <a:lstStyle/>
                    <a:p>
                      <a:r>
                        <a:rPr lang="en-CA" sz="2400" i="1" kern="1200" smtClean="0">
                          <a:solidFill>
                            <a:schemeClr val="dk1"/>
                          </a:solidFill>
                          <a:latin typeface="+mn-lt"/>
                          <a:ea typeface="+mn-ea"/>
                          <a:cs typeface="+mn-cs"/>
                        </a:rPr>
                        <a:t>Katham na jneyam asmaabhih paapaad asmaan nivartitum;</a:t>
                      </a:r>
                    </a:p>
                    <a:p>
                      <a:r>
                        <a:rPr lang="en-CA" sz="2400" i="1" kern="1200" smtClean="0">
                          <a:solidFill>
                            <a:schemeClr val="dk1"/>
                          </a:solidFill>
                          <a:latin typeface="+mn-lt"/>
                          <a:ea typeface="+mn-ea"/>
                          <a:cs typeface="+mn-cs"/>
                        </a:rPr>
                        <a:t>Kulakshayakritam dosham prapashyadbhir janaardana.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vMerge="1">
                  <a:txBody>
                    <a:bodyPr/>
                    <a:lstStyle/>
                    <a:p>
                      <a:pPr>
                        <a:spcBef>
                          <a:spcPts val="0"/>
                        </a:spcBef>
                      </a:pP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239461610"/>
              </p:ext>
            </p:extLst>
          </p:nvPr>
        </p:nvGraphicFramePr>
        <p:xfrm>
          <a:off x="285534" y="3955118"/>
          <a:ext cx="11595100" cy="2573369"/>
        </p:xfrm>
        <a:graphic>
          <a:graphicData uri="http://schemas.openxmlformats.org/drawingml/2006/table">
            <a:tbl>
              <a:tblPr>
                <a:tableStyleId>{74C1A8A3-306A-4EB7-A6B1-4F7E0EB9C5D6}</a:tableStyleId>
              </a:tblPr>
              <a:tblGrid>
                <a:gridCol w="7552778"/>
                <a:gridCol w="4042322"/>
              </a:tblGrid>
              <a:tr h="1263705">
                <a:tc>
                  <a:txBody>
                    <a:bodyPr/>
                    <a:lstStyle/>
                    <a:p>
                      <a:r>
                        <a:rPr lang="sa-IN" sz="2800" smtClean="0"/>
                        <a:t>कुलक्षये प्रणश्यन्ति कुलधर्माः सनातनाः ।</a:t>
                      </a:r>
                    </a:p>
                    <a:p>
                      <a:r>
                        <a:rPr lang="sa-IN" sz="2800" smtClean="0"/>
                        <a:t>धर्मे नष्टे कुलं कृत्स्नमधर्मोऽभिभवत्युत ॥ १-४०॥</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rowSpan="2">
                  <a:txBody>
                    <a:bodyPr/>
                    <a:lstStyle/>
                    <a:p>
                      <a:pPr>
                        <a:spcBef>
                          <a:spcPts val="0"/>
                        </a:spcBef>
                      </a:pPr>
                      <a:r>
                        <a:rPr lang="en-CA" sz="2400" b="1" smtClean="0"/>
                        <a:t>In the destruction of a clan, the eternal family traditions perish; on the destruction of spirituality, impiety overcomes the whole family.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r>
              <a:tr h="1309664">
                <a:tc>
                  <a:txBody>
                    <a:bodyPr/>
                    <a:lstStyle/>
                    <a:p>
                      <a:pPr>
                        <a:spcBef>
                          <a:spcPts val="0"/>
                        </a:spcBef>
                      </a:pPr>
                      <a:r>
                        <a:rPr lang="en-CA" sz="2400" i="1" smtClean="0"/>
                        <a:t>Kulakshaye pranashyanti kuladharmaah sanaatanaah;</a:t>
                      </a:r>
                    </a:p>
                    <a:p>
                      <a:pPr>
                        <a:spcBef>
                          <a:spcPts val="0"/>
                        </a:spcBef>
                      </a:pPr>
                      <a:r>
                        <a:rPr lang="en-CA" sz="2400" i="1" smtClean="0"/>
                        <a:t>Dharme nashte kulam kritsnam adharmo’bhibhavatyuta.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vMerge="1">
                  <a:txBody>
                    <a:bodyPr/>
                    <a:lstStyle/>
                    <a:p>
                      <a:pPr>
                        <a:spcBef>
                          <a:spcPts val="0"/>
                        </a:spcBef>
                      </a:pP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bl>
          </a:graphicData>
        </a:graphic>
      </p:graphicFrame>
    </p:spTree>
    <p:extLst>
      <p:ext uri="{BB962C8B-B14F-4D97-AF65-F5344CB8AC3E}">
        <p14:creationId xmlns:p14="http://schemas.microsoft.com/office/powerpoint/2010/main" val="1105694556"/>
      </p:ext>
    </p:extLst>
  </p:cSld>
  <p:clrMapOvr>
    <a:masterClrMapping/>
  </p:clrMapOvr>
  <mc:AlternateContent xmlns:mc="http://schemas.openxmlformats.org/markup-compatibility/2006" xmlns:p14="http://schemas.microsoft.com/office/powerpoint/2010/main">
    <mc:Choice Requires="p14">
      <p:transition spd="slow" p14:dur="3000" advClick="0" advTm="18000"/>
    </mc:Choice>
    <mc:Fallback xmlns="">
      <p:transition spd="slow" advClick="0" advTm="18000"/>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i="1">
                <a:solidFill>
                  <a:srgbClr val="0070C0"/>
                </a:solidFill>
              </a:rPr>
              <a:t>Om </a:t>
            </a:r>
            <a:r>
              <a:rPr lang="en-CA" i="1" err="1">
                <a:solidFill>
                  <a:srgbClr val="0070C0"/>
                </a:solidFill>
              </a:rPr>
              <a:t>Namo</a:t>
            </a:r>
            <a:r>
              <a:rPr lang="en-CA" i="1">
                <a:solidFill>
                  <a:srgbClr val="0070C0"/>
                </a:solidFill>
              </a:rPr>
              <a:t> </a:t>
            </a:r>
            <a:r>
              <a:rPr lang="en-CA" i="1" err="1">
                <a:solidFill>
                  <a:srgbClr val="0070C0"/>
                </a:solidFill>
              </a:rPr>
              <a:t>Bhagavathe</a:t>
            </a:r>
            <a:r>
              <a:rPr lang="en-CA" i="1">
                <a:solidFill>
                  <a:srgbClr val="0070C0"/>
                </a:solidFill>
              </a:rPr>
              <a:t> </a:t>
            </a:r>
            <a:r>
              <a:rPr lang="en-CA" i="1" err="1" smtClean="0">
                <a:solidFill>
                  <a:srgbClr val="0070C0"/>
                </a:solidFill>
              </a:rPr>
              <a:t>Vasudevaya</a:t>
            </a:r>
            <a:endParaRPr lang="en-CA"/>
          </a:p>
        </p:txBody>
      </p:sp>
      <p:graphicFrame>
        <p:nvGraphicFramePr>
          <p:cNvPr id="9" name="Table 8"/>
          <p:cNvGraphicFramePr>
            <a:graphicFrameLocks noGrp="1"/>
          </p:cNvGraphicFramePr>
          <p:nvPr>
            <p:extLst>
              <p:ext uri="{D42A27DB-BD31-4B8C-83A1-F6EECF244321}">
                <p14:modId xmlns:p14="http://schemas.microsoft.com/office/powerpoint/2010/main" val="1835508032"/>
              </p:ext>
            </p:extLst>
          </p:nvPr>
        </p:nvGraphicFramePr>
        <p:xfrm>
          <a:off x="285534" y="1157189"/>
          <a:ext cx="11595100" cy="2651760"/>
        </p:xfrm>
        <a:graphic>
          <a:graphicData uri="http://schemas.openxmlformats.org/drawingml/2006/table">
            <a:tbl>
              <a:tblPr>
                <a:tableStyleId>{74C1A8A3-306A-4EB7-A6B1-4F7E0EB9C5D6}</a:tableStyleId>
              </a:tblPr>
              <a:tblGrid>
                <a:gridCol w="7552778"/>
                <a:gridCol w="4042322"/>
              </a:tblGrid>
              <a:tr h="1263705">
                <a:tc>
                  <a:txBody>
                    <a:bodyPr/>
                    <a:lstStyle/>
                    <a:p>
                      <a:r>
                        <a:rPr lang="sa-IN" sz="2800" kern="1200" smtClean="0">
                          <a:solidFill>
                            <a:schemeClr val="dk1"/>
                          </a:solidFill>
                          <a:latin typeface="+mn-lt"/>
                          <a:ea typeface="+mn-ea"/>
                          <a:cs typeface="+mn-cs"/>
                        </a:rPr>
                        <a:t>अधर्माभिभवात्कृष्ण प्रदुष्यन्ति कुलस्त्रियः ।</a:t>
                      </a:r>
                    </a:p>
                    <a:p>
                      <a:r>
                        <a:rPr lang="sa-IN" sz="2800" kern="1200" smtClean="0">
                          <a:solidFill>
                            <a:schemeClr val="dk1"/>
                          </a:solidFill>
                          <a:latin typeface="+mn-lt"/>
                          <a:ea typeface="+mn-ea"/>
                          <a:cs typeface="+mn-cs"/>
                        </a:rPr>
                        <a:t>स्त्रीषु दुष्टासु वार्ष्णेय जायते वर्णसङ्करः ॥ १-४१॥</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rowSpan="2">
                  <a:txBody>
                    <a:bodyPr/>
                    <a:lstStyle/>
                    <a:p>
                      <a:pPr>
                        <a:spcBef>
                          <a:spcPts val="0"/>
                        </a:spcBef>
                      </a:pPr>
                      <a:r>
                        <a:rPr lang="en-CA" sz="2400" b="1" smtClean="0"/>
                        <a:t>By prevalence of impiety, O Krishna, the women of the clan become corrupt and, from degradation of women, O Varsneya (descendant of Vrishni), there arises intermingling of varnas.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r>
              <a:tr h="1309664">
                <a:tc>
                  <a:txBody>
                    <a:bodyPr/>
                    <a:lstStyle/>
                    <a:p>
                      <a:r>
                        <a:rPr lang="en-CA" sz="2400" i="1" kern="1200" smtClean="0">
                          <a:solidFill>
                            <a:schemeClr val="dk1"/>
                          </a:solidFill>
                          <a:latin typeface="+mn-lt"/>
                          <a:ea typeface="+mn-ea"/>
                          <a:cs typeface="+mn-cs"/>
                        </a:rPr>
                        <a:t>Adharmaabhibhavaat krishna pradushyanti kulastriyah;</a:t>
                      </a:r>
                    </a:p>
                    <a:p>
                      <a:r>
                        <a:rPr lang="en-CA" sz="2400" i="1" kern="1200" smtClean="0">
                          <a:solidFill>
                            <a:schemeClr val="dk1"/>
                          </a:solidFill>
                          <a:latin typeface="+mn-lt"/>
                          <a:ea typeface="+mn-ea"/>
                          <a:cs typeface="+mn-cs"/>
                        </a:rPr>
                        <a:t>Streeshu dushtaasu vaarshneya jaayate varnasankarah.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vMerge="1">
                  <a:txBody>
                    <a:bodyPr/>
                    <a:lstStyle/>
                    <a:p>
                      <a:pPr>
                        <a:spcBef>
                          <a:spcPts val="0"/>
                        </a:spcBef>
                      </a:pP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2899655492"/>
              </p:ext>
            </p:extLst>
          </p:nvPr>
        </p:nvGraphicFramePr>
        <p:xfrm>
          <a:off x="285534" y="3955118"/>
          <a:ext cx="11595100" cy="2651760"/>
        </p:xfrm>
        <a:graphic>
          <a:graphicData uri="http://schemas.openxmlformats.org/drawingml/2006/table">
            <a:tbl>
              <a:tblPr>
                <a:tableStyleId>{74C1A8A3-306A-4EB7-A6B1-4F7E0EB9C5D6}</a:tableStyleId>
              </a:tblPr>
              <a:tblGrid>
                <a:gridCol w="7552778"/>
                <a:gridCol w="4042322"/>
              </a:tblGrid>
              <a:tr h="1263705">
                <a:tc>
                  <a:txBody>
                    <a:bodyPr/>
                    <a:lstStyle/>
                    <a:p>
                      <a:r>
                        <a:rPr lang="sa-IN" sz="2800" smtClean="0"/>
                        <a:t>सङ्करो नरकायैव कुलघ्नानां कुलस्य च ।</a:t>
                      </a:r>
                    </a:p>
                    <a:p>
                      <a:r>
                        <a:rPr lang="sa-IN" sz="2800" smtClean="0"/>
                        <a:t>पतन्ति पितरो ह्येषां लुप्तपिण्डोदकक्रियाः ॥ १-४२॥</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rowSpan="2">
                  <a:txBody>
                    <a:bodyPr/>
                    <a:lstStyle/>
                    <a:p>
                      <a:pPr>
                        <a:spcBef>
                          <a:spcPts val="0"/>
                        </a:spcBef>
                      </a:pPr>
                      <a:r>
                        <a:rPr lang="en-CA" sz="2400" b="1" smtClean="0"/>
                        <a:t>This mix causes hellish life for both the clan and those who destroy clan traditions, for their ancestors fall down, deprived of the offerings of rice-ball and water (which are no longer offered).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r>
              <a:tr h="1309664">
                <a:tc>
                  <a:txBody>
                    <a:bodyPr/>
                    <a:lstStyle/>
                    <a:p>
                      <a:pPr>
                        <a:spcBef>
                          <a:spcPts val="0"/>
                        </a:spcBef>
                      </a:pPr>
                      <a:r>
                        <a:rPr lang="en-CA" sz="2400" i="1" smtClean="0"/>
                        <a:t>Sankaro narakaayaiva kulaghnaanaam kulasya cha;</a:t>
                      </a:r>
                    </a:p>
                    <a:p>
                      <a:pPr>
                        <a:spcBef>
                          <a:spcPts val="0"/>
                        </a:spcBef>
                      </a:pPr>
                      <a:r>
                        <a:rPr lang="en-CA" sz="2400" i="1" smtClean="0"/>
                        <a:t>Patanti pitaro hyeshaam luptapindodakakriyaah.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vMerge="1">
                  <a:txBody>
                    <a:bodyPr/>
                    <a:lstStyle/>
                    <a:p>
                      <a:pPr>
                        <a:spcBef>
                          <a:spcPts val="0"/>
                        </a:spcBef>
                      </a:pP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bl>
          </a:graphicData>
        </a:graphic>
      </p:graphicFrame>
    </p:spTree>
    <p:extLst>
      <p:ext uri="{BB962C8B-B14F-4D97-AF65-F5344CB8AC3E}">
        <p14:creationId xmlns:p14="http://schemas.microsoft.com/office/powerpoint/2010/main" val="2714776435"/>
      </p:ext>
    </p:extLst>
  </p:cSld>
  <p:clrMapOvr>
    <a:masterClrMapping/>
  </p:clrMapOvr>
  <mc:AlternateContent xmlns:mc="http://schemas.openxmlformats.org/markup-compatibility/2006" xmlns:p14="http://schemas.microsoft.com/office/powerpoint/2010/main">
    <mc:Choice Requires="p14">
      <p:transition spd="slow" p14:dur="3000" advClick="0" advTm="18000"/>
    </mc:Choice>
    <mc:Fallback xmlns="">
      <p:transition spd="slow" advClick="0" advTm="18000"/>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i="1">
                <a:solidFill>
                  <a:srgbClr val="0070C0"/>
                </a:solidFill>
              </a:rPr>
              <a:t>Om </a:t>
            </a:r>
            <a:r>
              <a:rPr lang="en-CA" i="1" err="1">
                <a:solidFill>
                  <a:srgbClr val="0070C0"/>
                </a:solidFill>
              </a:rPr>
              <a:t>Namo</a:t>
            </a:r>
            <a:r>
              <a:rPr lang="en-CA" i="1">
                <a:solidFill>
                  <a:srgbClr val="0070C0"/>
                </a:solidFill>
              </a:rPr>
              <a:t> </a:t>
            </a:r>
            <a:r>
              <a:rPr lang="en-CA" i="1" err="1">
                <a:solidFill>
                  <a:srgbClr val="0070C0"/>
                </a:solidFill>
              </a:rPr>
              <a:t>Bhagavathe</a:t>
            </a:r>
            <a:r>
              <a:rPr lang="en-CA" i="1">
                <a:solidFill>
                  <a:srgbClr val="0070C0"/>
                </a:solidFill>
              </a:rPr>
              <a:t> </a:t>
            </a:r>
            <a:r>
              <a:rPr lang="en-CA" i="1" err="1" smtClean="0">
                <a:solidFill>
                  <a:srgbClr val="0070C0"/>
                </a:solidFill>
              </a:rPr>
              <a:t>Vasudevaya</a:t>
            </a:r>
            <a:endParaRPr lang="en-CA"/>
          </a:p>
        </p:txBody>
      </p:sp>
      <p:graphicFrame>
        <p:nvGraphicFramePr>
          <p:cNvPr id="9" name="Table 8"/>
          <p:cNvGraphicFramePr>
            <a:graphicFrameLocks noGrp="1"/>
          </p:cNvGraphicFramePr>
          <p:nvPr>
            <p:extLst>
              <p:ext uri="{D42A27DB-BD31-4B8C-83A1-F6EECF244321}">
                <p14:modId xmlns:p14="http://schemas.microsoft.com/office/powerpoint/2010/main" val="3444848455"/>
              </p:ext>
            </p:extLst>
          </p:nvPr>
        </p:nvGraphicFramePr>
        <p:xfrm>
          <a:off x="285534" y="1157189"/>
          <a:ext cx="11595100" cy="2573369"/>
        </p:xfrm>
        <a:graphic>
          <a:graphicData uri="http://schemas.openxmlformats.org/drawingml/2006/table">
            <a:tbl>
              <a:tblPr>
                <a:tableStyleId>{74C1A8A3-306A-4EB7-A6B1-4F7E0EB9C5D6}</a:tableStyleId>
              </a:tblPr>
              <a:tblGrid>
                <a:gridCol w="7125919"/>
                <a:gridCol w="4469181"/>
              </a:tblGrid>
              <a:tr h="1263705">
                <a:tc>
                  <a:txBody>
                    <a:bodyPr/>
                    <a:lstStyle/>
                    <a:p>
                      <a:r>
                        <a:rPr lang="sa-IN" sz="2800" kern="1200" smtClean="0">
                          <a:solidFill>
                            <a:schemeClr val="dk1"/>
                          </a:solidFill>
                          <a:latin typeface="+mn-lt"/>
                          <a:ea typeface="+mn-ea"/>
                          <a:cs typeface="+mn-cs"/>
                        </a:rPr>
                        <a:t>दोषैरेतैः कुलघ्नानां वर्णसङ्करकारकैः ।</a:t>
                      </a:r>
                    </a:p>
                    <a:p>
                      <a:r>
                        <a:rPr lang="sa-IN" sz="2800" kern="1200" smtClean="0">
                          <a:solidFill>
                            <a:schemeClr val="dk1"/>
                          </a:solidFill>
                          <a:latin typeface="+mn-lt"/>
                          <a:ea typeface="+mn-ea"/>
                          <a:cs typeface="+mn-cs"/>
                        </a:rPr>
                        <a:t>उत्साद्यन्ते जातिधर्माः कुलधर्माश्च शाश्वताः ॥ १-४३॥</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rowSpan="2">
                  <a:txBody>
                    <a:bodyPr/>
                    <a:lstStyle/>
                    <a:p>
                      <a:pPr>
                        <a:spcBef>
                          <a:spcPts val="0"/>
                        </a:spcBef>
                      </a:pPr>
                      <a:r>
                        <a:rPr lang="en-CA" sz="2400" b="1" smtClean="0"/>
                        <a:t>By these evil deeds of the destroyers of the clan traditions,  which cause confusion of varnas, the</a:t>
                      </a:r>
                      <a:r>
                        <a:rPr lang="en-CA" sz="2400" b="1" baseline="0" smtClean="0"/>
                        <a:t> </a:t>
                      </a:r>
                      <a:r>
                        <a:rPr lang="en-CA" sz="2400" b="1" smtClean="0"/>
                        <a:t>activities of that community and the value-oriented activities of the clan are totally destroyed.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r>
              <a:tr h="1309664">
                <a:tc>
                  <a:txBody>
                    <a:bodyPr/>
                    <a:lstStyle/>
                    <a:p>
                      <a:r>
                        <a:rPr lang="en-CA" sz="2400" i="1" kern="1200" smtClean="0">
                          <a:solidFill>
                            <a:schemeClr val="dk1"/>
                          </a:solidFill>
                          <a:latin typeface="+mn-lt"/>
                          <a:ea typeface="+mn-ea"/>
                          <a:cs typeface="+mn-cs"/>
                        </a:rPr>
                        <a:t>Doshair etaih kulaghnaanaam varnasankarakaarakaih;</a:t>
                      </a:r>
                    </a:p>
                    <a:p>
                      <a:r>
                        <a:rPr lang="en-CA" sz="2400" i="1" kern="1200" smtClean="0">
                          <a:solidFill>
                            <a:schemeClr val="dk1"/>
                          </a:solidFill>
                          <a:latin typeface="+mn-lt"/>
                          <a:ea typeface="+mn-ea"/>
                          <a:cs typeface="+mn-cs"/>
                        </a:rPr>
                        <a:t>Utsaadyante jaatidharmaah kuladharmaashcha shaashwataah.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vMerge="1">
                  <a:txBody>
                    <a:bodyPr/>
                    <a:lstStyle/>
                    <a:p>
                      <a:pPr>
                        <a:spcBef>
                          <a:spcPts val="0"/>
                        </a:spcBef>
                      </a:pP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1774197040"/>
              </p:ext>
            </p:extLst>
          </p:nvPr>
        </p:nvGraphicFramePr>
        <p:xfrm>
          <a:off x="285534" y="3955118"/>
          <a:ext cx="11595100" cy="2573369"/>
        </p:xfrm>
        <a:graphic>
          <a:graphicData uri="http://schemas.openxmlformats.org/drawingml/2006/table">
            <a:tbl>
              <a:tblPr>
                <a:tableStyleId>{74C1A8A3-306A-4EB7-A6B1-4F7E0EB9C5D6}</a:tableStyleId>
              </a:tblPr>
              <a:tblGrid>
                <a:gridCol w="7149982"/>
                <a:gridCol w="4445118"/>
              </a:tblGrid>
              <a:tr h="1263705">
                <a:tc>
                  <a:txBody>
                    <a:bodyPr/>
                    <a:lstStyle/>
                    <a:p>
                      <a:r>
                        <a:rPr lang="sa-IN" sz="2800" smtClean="0"/>
                        <a:t>उत्सन्नकुलधर्माणां मनुष्याणां जनार्दन ।</a:t>
                      </a:r>
                    </a:p>
                    <a:p>
                      <a:r>
                        <a:rPr lang="sa-IN" sz="2800" smtClean="0"/>
                        <a:t>नरके नियतं वासो भवतीत्यनुशुश्रुम ॥ १-४४॥</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rowSpan="2">
                  <a:txBody>
                    <a:bodyPr/>
                    <a:lstStyle/>
                    <a:p>
                      <a:pPr>
                        <a:spcBef>
                          <a:spcPts val="0"/>
                        </a:spcBef>
                      </a:pPr>
                      <a:r>
                        <a:rPr lang="en-CA" sz="2400" b="1" smtClean="0"/>
                        <a:t>We have heard, O Janardana, that those whose traditions or practices have been destroyed dwell in hell forever.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r>
              <a:tr h="1309664">
                <a:tc>
                  <a:txBody>
                    <a:bodyPr/>
                    <a:lstStyle/>
                    <a:p>
                      <a:pPr>
                        <a:spcBef>
                          <a:spcPts val="0"/>
                        </a:spcBef>
                      </a:pPr>
                      <a:r>
                        <a:rPr lang="en-CA" sz="2400" i="1" smtClean="0"/>
                        <a:t>Utsannakuladharmaanaam manushyaanaam janaardana;</a:t>
                      </a:r>
                    </a:p>
                    <a:p>
                      <a:pPr>
                        <a:spcBef>
                          <a:spcPts val="0"/>
                        </a:spcBef>
                      </a:pPr>
                      <a:r>
                        <a:rPr lang="en-CA" sz="2400" i="1" smtClean="0"/>
                        <a:t>Narake’niyatam vaaso bhavateetyanushushruma.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vMerge="1">
                  <a:txBody>
                    <a:bodyPr/>
                    <a:lstStyle/>
                    <a:p>
                      <a:pPr>
                        <a:spcBef>
                          <a:spcPts val="0"/>
                        </a:spcBef>
                      </a:pP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bl>
          </a:graphicData>
        </a:graphic>
      </p:graphicFrame>
    </p:spTree>
    <p:extLst>
      <p:ext uri="{BB962C8B-B14F-4D97-AF65-F5344CB8AC3E}">
        <p14:creationId xmlns:p14="http://schemas.microsoft.com/office/powerpoint/2010/main" val="323523071"/>
      </p:ext>
    </p:extLst>
  </p:cSld>
  <p:clrMapOvr>
    <a:masterClrMapping/>
  </p:clrMapOvr>
  <mc:AlternateContent xmlns:mc="http://schemas.openxmlformats.org/markup-compatibility/2006" xmlns:p14="http://schemas.microsoft.com/office/powerpoint/2010/main">
    <mc:Choice Requires="p14">
      <p:transition spd="slow" p14:dur="3000" advClick="0" advTm="18000"/>
    </mc:Choice>
    <mc:Fallback xmlns="">
      <p:transition spd="slow" advClick="0" advTm="18000"/>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i="1">
                <a:solidFill>
                  <a:srgbClr val="0070C0"/>
                </a:solidFill>
              </a:rPr>
              <a:t>Om </a:t>
            </a:r>
            <a:r>
              <a:rPr lang="en-CA" i="1" err="1">
                <a:solidFill>
                  <a:srgbClr val="0070C0"/>
                </a:solidFill>
              </a:rPr>
              <a:t>Namo</a:t>
            </a:r>
            <a:r>
              <a:rPr lang="en-CA" i="1">
                <a:solidFill>
                  <a:srgbClr val="0070C0"/>
                </a:solidFill>
              </a:rPr>
              <a:t> </a:t>
            </a:r>
            <a:r>
              <a:rPr lang="en-CA" i="1" err="1">
                <a:solidFill>
                  <a:srgbClr val="0070C0"/>
                </a:solidFill>
              </a:rPr>
              <a:t>Bhagavathe</a:t>
            </a:r>
            <a:r>
              <a:rPr lang="en-CA" i="1">
                <a:solidFill>
                  <a:srgbClr val="0070C0"/>
                </a:solidFill>
              </a:rPr>
              <a:t> </a:t>
            </a:r>
            <a:r>
              <a:rPr lang="en-CA" i="1" err="1" smtClean="0">
                <a:solidFill>
                  <a:srgbClr val="0070C0"/>
                </a:solidFill>
              </a:rPr>
              <a:t>Vasudevaya</a:t>
            </a:r>
            <a:endParaRPr lang="en-CA"/>
          </a:p>
        </p:txBody>
      </p:sp>
      <p:graphicFrame>
        <p:nvGraphicFramePr>
          <p:cNvPr id="9" name="Table 8"/>
          <p:cNvGraphicFramePr>
            <a:graphicFrameLocks noGrp="1"/>
          </p:cNvGraphicFramePr>
          <p:nvPr>
            <p:extLst>
              <p:ext uri="{D42A27DB-BD31-4B8C-83A1-F6EECF244321}">
                <p14:modId xmlns:p14="http://schemas.microsoft.com/office/powerpoint/2010/main" val="2594281350"/>
              </p:ext>
            </p:extLst>
          </p:nvPr>
        </p:nvGraphicFramePr>
        <p:xfrm>
          <a:off x="285534" y="1157189"/>
          <a:ext cx="11595100" cy="2573369"/>
        </p:xfrm>
        <a:graphic>
          <a:graphicData uri="http://schemas.openxmlformats.org/drawingml/2006/table">
            <a:tbl>
              <a:tblPr>
                <a:tableStyleId>{74C1A8A3-306A-4EB7-A6B1-4F7E0EB9C5D6}</a:tableStyleId>
              </a:tblPr>
              <a:tblGrid>
                <a:gridCol w="7552778"/>
                <a:gridCol w="4042322"/>
              </a:tblGrid>
              <a:tr h="1263705">
                <a:tc>
                  <a:txBody>
                    <a:bodyPr/>
                    <a:lstStyle/>
                    <a:p>
                      <a:r>
                        <a:rPr lang="sa-IN" sz="2800" kern="1200" smtClean="0">
                          <a:solidFill>
                            <a:schemeClr val="dk1"/>
                          </a:solidFill>
                          <a:latin typeface="+mn-lt"/>
                          <a:ea typeface="+mn-ea"/>
                          <a:cs typeface="+mn-cs"/>
                        </a:rPr>
                        <a:t>अहो बत महत्पापं कर्तुं व्यवसिता वयम् ।</a:t>
                      </a:r>
                    </a:p>
                    <a:p>
                      <a:r>
                        <a:rPr lang="sa-IN" sz="2800" kern="1200" smtClean="0">
                          <a:solidFill>
                            <a:schemeClr val="dk1"/>
                          </a:solidFill>
                          <a:latin typeface="+mn-lt"/>
                          <a:ea typeface="+mn-ea"/>
                          <a:cs typeface="+mn-cs"/>
                        </a:rPr>
                        <a:t>यद्राज्यसुखलोभेन हन्तुं स्वजनमुद्यताः ॥ १-४५॥</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rowSpan="2">
                  <a:txBody>
                    <a:bodyPr/>
                    <a:lstStyle/>
                    <a:p>
                      <a:pPr>
                        <a:spcBef>
                          <a:spcPts val="0"/>
                        </a:spcBef>
                      </a:pPr>
                      <a:r>
                        <a:rPr lang="en-CA" sz="2400" b="1" smtClean="0"/>
                        <a:t>Alas! We are involved in a great sin in that we are prepared to kill our kinsmen through greed for the royal pleasures.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r>
              <a:tr h="1309664">
                <a:tc>
                  <a:txBody>
                    <a:bodyPr/>
                    <a:lstStyle/>
                    <a:p>
                      <a:r>
                        <a:rPr lang="en-CA" sz="2400" i="1" kern="1200" smtClean="0">
                          <a:solidFill>
                            <a:schemeClr val="dk1"/>
                          </a:solidFill>
                          <a:latin typeface="+mn-lt"/>
                          <a:ea typeface="+mn-ea"/>
                          <a:cs typeface="+mn-cs"/>
                        </a:rPr>
                        <a:t>Aho bata mahat paapam kartum vyavasitaa vayam;</a:t>
                      </a:r>
                    </a:p>
                    <a:p>
                      <a:r>
                        <a:rPr lang="en-CA" sz="2400" i="1" kern="1200" smtClean="0">
                          <a:solidFill>
                            <a:schemeClr val="dk1"/>
                          </a:solidFill>
                          <a:latin typeface="+mn-lt"/>
                          <a:ea typeface="+mn-ea"/>
                          <a:cs typeface="+mn-cs"/>
                        </a:rPr>
                        <a:t>Yadraajya sukhalobhena hantum swajanam udyataah.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vMerge="1">
                  <a:txBody>
                    <a:bodyPr/>
                    <a:lstStyle/>
                    <a:p>
                      <a:pPr>
                        <a:spcBef>
                          <a:spcPts val="0"/>
                        </a:spcBef>
                      </a:pP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868537053"/>
              </p:ext>
            </p:extLst>
          </p:nvPr>
        </p:nvGraphicFramePr>
        <p:xfrm>
          <a:off x="285534" y="3955118"/>
          <a:ext cx="11595100" cy="2573369"/>
        </p:xfrm>
        <a:graphic>
          <a:graphicData uri="http://schemas.openxmlformats.org/drawingml/2006/table">
            <a:tbl>
              <a:tblPr>
                <a:tableStyleId>{74C1A8A3-306A-4EB7-A6B1-4F7E0EB9C5D6}</a:tableStyleId>
              </a:tblPr>
              <a:tblGrid>
                <a:gridCol w="7552778"/>
                <a:gridCol w="4042322"/>
              </a:tblGrid>
              <a:tr h="1263705">
                <a:tc>
                  <a:txBody>
                    <a:bodyPr/>
                    <a:lstStyle/>
                    <a:p>
                      <a:r>
                        <a:rPr lang="sa-IN" sz="2800" smtClean="0"/>
                        <a:t>यदि मामप्रतीकारमशस्त्रं शस्त्रपाणयः ।</a:t>
                      </a:r>
                    </a:p>
                    <a:p>
                      <a:r>
                        <a:rPr lang="sa-IN" sz="2800" smtClean="0"/>
                        <a:t>धार्तराष्ट्रा रणे हन्युस्तन्मे क्षेमतरं भवेत् ॥ १-४६॥</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rowSpan="2">
                  <a:txBody>
                    <a:bodyPr/>
                    <a:lstStyle/>
                    <a:p>
                      <a:pPr>
                        <a:spcBef>
                          <a:spcPts val="0"/>
                        </a:spcBef>
                      </a:pPr>
                      <a:r>
                        <a:rPr lang="en-CA" sz="2400" b="1" smtClean="0"/>
                        <a:t>It would be better for me if the sons of Dhritarashtra, with weapons in hand, were to kill me unresisting and unarmed on the battlefield.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r>
              <a:tr h="1309664">
                <a:tc>
                  <a:txBody>
                    <a:bodyPr/>
                    <a:lstStyle/>
                    <a:p>
                      <a:pPr>
                        <a:spcBef>
                          <a:spcPts val="0"/>
                        </a:spcBef>
                      </a:pPr>
                      <a:r>
                        <a:rPr lang="en-CA" sz="2400" i="1" smtClean="0"/>
                        <a:t>Yadi maam aprateekaaram ashastram shastrapaanayah;</a:t>
                      </a:r>
                    </a:p>
                    <a:p>
                      <a:pPr>
                        <a:spcBef>
                          <a:spcPts val="0"/>
                        </a:spcBef>
                      </a:pPr>
                      <a:r>
                        <a:rPr lang="en-CA" sz="2400" i="1" smtClean="0"/>
                        <a:t>Dhaartaraashtraa rane hanyus tanme kshemataram bhavet.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vMerge="1">
                  <a:txBody>
                    <a:bodyPr/>
                    <a:lstStyle/>
                    <a:p>
                      <a:pPr>
                        <a:spcBef>
                          <a:spcPts val="0"/>
                        </a:spcBef>
                      </a:pP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bl>
          </a:graphicData>
        </a:graphic>
      </p:graphicFrame>
    </p:spTree>
    <p:extLst>
      <p:ext uri="{BB962C8B-B14F-4D97-AF65-F5344CB8AC3E}">
        <p14:creationId xmlns:p14="http://schemas.microsoft.com/office/powerpoint/2010/main" val="4035844837"/>
      </p:ext>
    </p:extLst>
  </p:cSld>
  <p:clrMapOvr>
    <a:masterClrMapping/>
  </p:clrMapOvr>
  <mc:AlternateContent xmlns:mc="http://schemas.openxmlformats.org/markup-compatibility/2006" xmlns:p14="http://schemas.microsoft.com/office/powerpoint/2010/main">
    <mc:Choice Requires="p14">
      <p:transition spd="slow" p14:dur="3000" advClick="0" advTm="18000"/>
    </mc:Choice>
    <mc:Fallback xmlns="">
      <p:transition spd="slow" advClick="0" advTm="18000"/>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i="1">
                <a:solidFill>
                  <a:srgbClr val="0070C0"/>
                </a:solidFill>
              </a:rPr>
              <a:t>Om </a:t>
            </a:r>
            <a:r>
              <a:rPr lang="en-CA" i="1" err="1">
                <a:solidFill>
                  <a:srgbClr val="0070C0"/>
                </a:solidFill>
              </a:rPr>
              <a:t>Namo</a:t>
            </a:r>
            <a:r>
              <a:rPr lang="en-CA" i="1">
                <a:solidFill>
                  <a:srgbClr val="0070C0"/>
                </a:solidFill>
              </a:rPr>
              <a:t> </a:t>
            </a:r>
            <a:r>
              <a:rPr lang="en-CA" i="1" err="1">
                <a:solidFill>
                  <a:srgbClr val="0070C0"/>
                </a:solidFill>
              </a:rPr>
              <a:t>Bhagavathe</a:t>
            </a:r>
            <a:r>
              <a:rPr lang="en-CA" i="1">
                <a:solidFill>
                  <a:srgbClr val="0070C0"/>
                </a:solidFill>
              </a:rPr>
              <a:t> </a:t>
            </a:r>
            <a:r>
              <a:rPr lang="en-CA" i="1" err="1" smtClean="0">
                <a:solidFill>
                  <a:srgbClr val="0070C0"/>
                </a:solidFill>
              </a:rPr>
              <a:t>Vasudevaya</a:t>
            </a:r>
            <a:endParaRPr lang="en-CA"/>
          </a:p>
        </p:txBody>
      </p:sp>
      <p:graphicFrame>
        <p:nvGraphicFramePr>
          <p:cNvPr id="9" name="Table 8"/>
          <p:cNvGraphicFramePr>
            <a:graphicFrameLocks noGrp="1"/>
          </p:cNvGraphicFramePr>
          <p:nvPr>
            <p:extLst>
              <p:ext uri="{D42A27DB-BD31-4B8C-83A1-F6EECF244321}">
                <p14:modId xmlns:p14="http://schemas.microsoft.com/office/powerpoint/2010/main" val="4191060921"/>
              </p:ext>
            </p:extLst>
          </p:nvPr>
        </p:nvGraphicFramePr>
        <p:xfrm>
          <a:off x="285534" y="1726324"/>
          <a:ext cx="11595100" cy="2681264"/>
        </p:xfrm>
        <a:graphic>
          <a:graphicData uri="http://schemas.openxmlformats.org/drawingml/2006/table">
            <a:tbl>
              <a:tblPr>
                <a:tableStyleId>{74C1A8A3-306A-4EB7-A6B1-4F7E0EB9C5D6}</a:tableStyleId>
              </a:tblPr>
              <a:tblGrid>
                <a:gridCol w="7005603"/>
                <a:gridCol w="4589497"/>
              </a:tblGrid>
              <a:tr h="1263705">
                <a:tc>
                  <a:txBody>
                    <a:bodyPr/>
                    <a:lstStyle/>
                    <a:p>
                      <a:r>
                        <a:rPr lang="sa-IN" sz="2800" kern="1200" smtClean="0">
                          <a:solidFill>
                            <a:schemeClr val="dk1"/>
                          </a:solidFill>
                          <a:latin typeface="+mn-lt"/>
                          <a:ea typeface="+mn-ea"/>
                          <a:cs typeface="+mn-cs"/>
                        </a:rPr>
                        <a:t>सञ्जय उवाच ।</a:t>
                      </a:r>
                    </a:p>
                    <a:p>
                      <a:r>
                        <a:rPr lang="sa-IN" sz="2800" kern="1200" smtClean="0">
                          <a:solidFill>
                            <a:schemeClr val="dk1"/>
                          </a:solidFill>
                          <a:latin typeface="+mn-lt"/>
                          <a:ea typeface="+mn-ea"/>
                          <a:cs typeface="+mn-cs"/>
                        </a:rPr>
                        <a:t>एवमुक्त्वार्जुनः सङ्ख्ये रथोपस्थ उपाविशत् ।</a:t>
                      </a:r>
                    </a:p>
                    <a:p>
                      <a:r>
                        <a:rPr lang="sa-IN" sz="2800" kern="1200" smtClean="0">
                          <a:solidFill>
                            <a:schemeClr val="dk1"/>
                          </a:solidFill>
                          <a:latin typeface="+mn-lt"/>
                          <a:ea typeface="+mn-ea"/>
                          <a:cs typeface="+mn-cs"/>
                        </a:rPr>
                        <a:t>विसृज्य सशरं चापं शोकसंविग्नमानसः ॥ १-४७॥</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rowSpan="2">
                  <a:txBody>
                    <a:bodyPr/>
                    <a:lstStyle/>
                    <a:p>
                      <a:pPr>
                        <a:spcBef>
                          <a:spcPts val="0"/>
                        </a:spcBef>
                      </a:pPr>
                      <a:r>
                        <a:rPr lang="en-CA" sz="2400" b="1" smtClean="0"/>
                        <a:t>Sanjaya said:</a:t>
                      </a:r>
                    </a:p>
                    <a:p>
                      <a:pPr>
                        <a:spcBef>
                          <a:spcPts val="0"/>
                        </a:spcBef>
                      </a:pPr>
                      <a:r>
                        <a:rPr lang="en-CA" sz="2400" b="1" smtClean="0"/>
                        <a:t>Having thus spoken in the midst of the battlefield, Arjuna, casting away his bow and arrow, sat down on the chariot, his mind overwhelmed with sorrow.</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r>
              <a:tr h="1309664">
                <a:tc>
                  <a:txBody>
                    <a:bodyPr/>
                    <a:lstStyle/>
                    <a:p>
                      <a:r>
                        <a:rPr lang="en-CA" sz="2400" i="1" kern="1200" smtClean="0">
                          <a:solidFill>
                            <a:schemeClr val="dk1"/>
                          </a:solidFill>
                          <a:latin typeface="+mn-lt"/>
                          <a:ea typeface="+mn-ea"/>
                          <a:cs typeface="+mn-cs"/>
                        </a:rPr>
                        <a:t>Sanjaya Uvaacha:</a:t>
                      </a:r>
                    </a:p>
                    <a:p>
                      <a:r>
                        <a:rPr lang="en-CA" sz="2400" i="1" kern="1200" smtClean="0">
                          <a:solidFill>
                            <a:schemeClr val="dk1"/>
                          </a:solidFill>
                          <a:latin typeface="+mn-lt"/>
                          <a:ea typeface="+mn-ea"/>
                          <a:cs typeface="+mn-cs"/>
                        </a:rPr>
                        <a:t>Evamuktwaa’rjunah sankhye rathopastha upaavishat;</a:t>
                      </a:r>
                    </a:p>
                    <a:p>
                      <a:r>
                        <a:rPr lang="en-CA" sz="2400" i="1" kern="1200" smtClean="0">
                          <a:solidFill>
                            <a:schemeClr val="dk1"/>
                          </a:solidFill>
                          <a:latin typeface="+mn-lt"/>
                          <a:ea typeface="+mn-ea"/>
                          <a:cs typeface="+mn-cs"/>
                        </a:rPr>
                        <a:t>Visrijya sasharam chaapam shokasamvignamaanasah.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vMerge="1">
                  <a:txBody>
                    <a:bodyPr/>
                    <a:lstStyle/>
                    <a:p>
                      <a:pPr>
                        <a:spcBef>
                          <a:spcPts val="0"/>
                        </a:spcBef>
                      </a:pP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bl>
          </a:graphicData>
        </a:graphic>
      </p:graphicFrame>
      <p:sp>
        <p:nvSpPr>
          <p:cNvPr id="3" name="Rectangle 2"/>
          <p:cNvSpPr/>
          <p:nvPr/>
        </p:nvSpPr>
        <p:spPr>
          <a:xfrm>
            <a:off x="4892694" y="4860252"/>
            <a:ext cx="2380780" cy="501419"/>
          </a:xfrm>
          <a:prstGeom prst="rect">
            <a:avLst/>
          </a:prstGeom>
        </p:spPr>
        <p:txBody>
          <a:bodyPr wrap="none">
            <a:spAutoFit/>
          </a:bodyPr>
          <a:lstStyle/>
          <a:p>
            <a:pPr algn="ctr">
              <a:lnSpc>
                <a:spcPct val="107000"/>
              </a:lnSpc>
              <a:spcAft>
                <a:spcPts val="800"/>
              </a:spcAft>
            </a:pPr>
            <a:r>
              <a:rPr lang="en-CA" sz="2600" b="1" i="1">
                <a:solidFill>
                  <a:srgbClr val="002060"/>
                </a:solidFill>
                <a:latin typeface="Candara" panose="020E0502030303020204" pitchFamily="34" charset="0"/>
                <a:ea typeface="Calibri" panose="020F0502020204030204" pitchFamily="34" charset="0"/>
                <a:cs typeface="Times New Roman" panose="02020603050405020304" pitchFamily="18" charset="0"/>
              </a:rPr>
              <a:t>Hari Om Tat Sat</a:t>
            </a:r>
            <a:endParaRPr lang="en-CA" sz="2600" b="1">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7644865"/>
      </p:ext>
    </p:extLst>
  </p:cSld>
  <p:clrMapOvr>
    <a:masterClrMapping/>
  </p:clrMapOvr>
  <mc:AlternateContent xmlns:mc="http://schemas.openxmlformats.org/markup-compatibility/2006" xmlns:p14="http://schemas.microsoft.com/office/powerpoint/2010/main">
    <mc:Choice Requires="p14">
      <p:transition spd="slow" p14:dur="3000" advClick="0" advTm="18000"/>
    </mc:Choice>
    <mc:Fallback xmlns="">
      <p:transition spd="slow" advClick="0" advTm="18000"/>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i="1">
                <a:solidFill>
                  <a:srgbClr val="0070C0"/>
                </a:solidFill>
              </a:rPr>
              <a:t>Om </a:t>
            </a:r>
            <a:r>
              <a:rPr lang="en-CA" i="1" err="1">
                <a:solidFill>
                  <a:srgbClr val="0070C0"/>
                </a:solidFill>
              </a:rPr>
              <a:t>Namo</a:t>
            </a:r>
            <a:r>
              <a:rPr lang="en-CA" i="1">
                <a:solidFill>
                  <a:srgbClr val="0070C0"/>
                </a:solidFill>
              </a:rPr>
              <a:t> </a:t>
            </a:r>
            <a:r>
              <a:rPr lang="en-CA" i="1" err="1">
                <a:solidFill>
                  <a:srgbClr val="0070C0"/>
                </a:solidFill>
              </a:rPr>
              <a:t>Bhagavathe</a:t>
            </a:r>
            <a:r>
              <a:rPr lang="en-CA" i="1">
                <a:solidFill>
                  <a:srgbClr val="0070C0"/>
                </a:solidFill>
              </a:rPr>
              <a:t> </a:t>
            </a:r>
            <a:r>
              <a:rPr lang="en-CA" i="1" err="1" smtClean="0">
                <a:solidFill>
                  <a:srgbClr val="0070C0"/>
                </a:solidFill>
              </a:rPr>
              <a:t>Vasudevaya</a:t>
            </a:r>
            <a:endParaRPr lang="en-CA"/>
          </a:p>
        </p:txBody>
      </p:sp>
      <p:sp>
        <p:nvSpPr>
          <p:cNvPr id="3" name="Rectangle 2"/>
          <p:cNvSpPr/>
          <p:nvPr/>
        </p:nvSpPr>
        <p:spPr>
          <a:xfrm>
            <a:off x="310174" y="1146220"/>
            <a:ext cx="11545820" cy="5240628"/>
          </a:xfrm>
          <a:prstGeom prst="rect">
            <a:avLst/>
          </a:prstGeom>
        </p:spPr>
        <p:txBody>
          <a:bodyPr vert="horz" lIns="91440" tIns="45720" rIns="91440" bIns="45720" rtlCol="0" anchor="b">
            <a:noAutofit/>
          </a:bodyPr>
          <a:lstStyle/>
          <a:p>
            <a:pPr algn="ctr">
              <a:lnSpc>
                <a:spcPct val="90000"/>
              </a:lnSpc>
              <a:spcBef>
                <a:spcPts val="1200"/>
              </a:spcBef>
            </a:pPr>
            <a:r>
              <a:rPr lang="hi-IN" sz="2400">
                <a:solidFill>
                  <a:srgbClr val="002060"/>
                </a:solidFill>
                <a:ea typeface="+mj-ea"/>
                <a:cs typeface="+mj-cs"/>
              </a:rPr>
              <a:t>ॐ तत्सदिति श्रीमद्भगवद्गीतासूपनिषत्सु</a:t>
            </a:r>
          </a:p>
          <a:p>
            <a:pPr algn="ctr">
              <a:lnSpc>
                <a:spcPct val="90000"/>
              </a:lnSpc>
              <a:spcBef>
                <a:spcPts val="1200"/>
              </a:spcBef>
            </a:pPr>
            <a:r>
              <a:rPr lang="hi-IN" sz="2400">
                <a:solidFill>
                  <a:srgbClr val="002060"/>
                </a:solidFill>
                <a:ea typeface="+mj-ea"/>
                <a:cs typeface="+mj-cs"/>
              </a:rPr>
              <a:t>ब्रह्मविद्यायां योगशास्त्रे श्रीकृष्णार्जुनसंवादे</a:t>
            </a:r>
          </a:p>
          <a:p>
            <a:pPr algn="ctr">
              <a:lnSpc>
                <a:spcPct val="90000"/>
              </a:lnSpc>
              <a:spcBef>
                <a:spcPts val="1200"/>
              </a:spcBef>
            </a:pPr>
            <a:r>
              <a:rPr lang="hi-IN" sz="2400">
                <a:solidFill>
                  <a:srgbClr val="002060"/>
                </a:solidFill>
                <a:ea typeface="+mj-ea"/>
                <a:cs typeface="+mj-cs"/>
              </a:rPr>
              <a:t>अर्जुनविषादयोगो नाम प्रथमोऽध्यायः ॥ १॥</a:t>
            </a:r>
          </a:p>
          <a:p>
            <a:pPr algn="ctr">
              <a:lnSpc>
                <a:spcPct val="90000"/>
              </a:lnSpc>
              <a:spcBef>
                <a:spcPts val="1200"/>
              </a:spcBef>
            </a:pPr>
            <a:endParaRPr lang="en-CA" sz="1200" smtClean="0">
              <a:solidFill>
                <a:srgbClr val="002060"/>
              </a:solidFill>
              <a:ea typeface="+mj-ea"/>
              <a:cs typeface="+mj-cs"/>
            </a:endParaRPr>
          </a:p>
          <a:p>
            <a:pPr algn="ctr">
              <a:lnSpc>
                <a:spcPct val="90000"/>
              </a:lnSpc>
              <a:spcBef>
                <a:spcPts val="1200"/>
              </a:spcBef>
            </a:pPr>
            <a:r>
              <a:rPr lang="en-CA" sz="2400">
                <a:solidFill>
                  <a:srgbClr val="002060"/>
                </a:solidFill>
                <a:ea typeface="+mj-ea"/>
                <a:cs typeface="+mj-cs"/>
              </a:rPr>
              <a:t>OM Iti Srimad Bhagavadgeetaasoopanishatsu </a:t>
            </a:r>
            <a:endParaRPr lang="en-CA" sz="2400" smtClean="0">
              <a:solidFill>
                <a:srgbClr val="002060"/>
              </a:solidFill>
              <a:ea typeface="+mj-ea"/>
              <a:cs typeface="+mj-cs"/>
            </a:endParaRPr>
          </a:p>
          <a:p>
            <a:pPr algn="ctr">
              <a:lnSpc>
                <a:spcPct val="90000"/>
              </a:lnSpc>
              <a:spcBef>
                <a:spcPts val="1200"/>
              </a:spcBef>
            </a:pPr>
            <a:r>
              <a:rPr lang="en-CA" sz="2400" smtClean="0">
                <a:solidFill>
                  <a:srgbClr val="002060"/>
                </a:solidFill>
              </a:rPr>
              <a:t>Brahmavidyaayaam </a:t>
            </a:r>
            <a:r>
              <a:rPr lang="en-CA" sz="2400" smtClean="0">
                <a:solidFill>
                  <a:srgbClr val="002060"/>
                </a:solidFill>
                <a:ea typeface="+mj-ea"/>
                <a:cs typeface="+mj-cs"/>
              </a:rPr>
              <a:t>Yogashaastre </a:t>
            </a:r>
            <a:r>
              <a:rPr lang="en-CA" sz="2400">
                <a:solidFill>
                  <a:srgbClr val="002060"/>
                </a:solidFill>
                <a:ea typeface="+mj-ea"/>
                <a:cs typeface="+mj-cs"/>
              </a:rPr>
              <a:t>Sri Krishnaarjunasamvaade</a:t>
            </a:r>
          </a:p>
          <a:p>
            <a:pPr algn="ctr">
              <a:lnSpc>
                <a:spcPct val="90000"/>
              </a:lnSpc>
              <a:spcBef>
                <a:spcPts val="1200"/>
              </a:spcBef>
            </a:pPr>
            <a:r>
              <a:rPr lang="en-CA" sz="2400">
                <a:solidFill>
                  <a:srgbClr val="002060"/>
                </a:solidFill>
                <a:ea typeface="+mj-ea"/>
                <a:cs typeface="+mj-cs"/>
              </a:rPr>
              <a:t>Arjunavishaadayogo Naama Prathamo’dhyaayah.</a:t>
            </a:r>
          </a:p>
          <a:p>
            <a:pPr algn="ctr">
              <a:lnSpc>
                <a:spcPct val="90000"/>
              </a:lnSpc>
              <a:spcBef>
                <a:spcPts val="1200"/>
              </a:spcBef>
            </a:pPr>
            <a:endParaRPr lang="en-CA" sz="1200">
              <a:solidFill>
                <a:srgbClr val="002060"/>
              </a:solidFill>
              <a:ea typeface="+mj-ea"/>
              <a:cs typeface="+mj-cs"/>
            </a:endParaRPr>
          </a:p>
          <a:p>
            <a:pPr algn="ctr">
              <a:lnSpc>
                <a:spcPct val="90000"/>
              </a:lnSpc>
              <a:spcBef>
                <a:spcPts val="600"/>
              </a:spcBef>
            </a:pPr>
            <a:r>
              <a:rPr lang="en-CA" sz="2400" smtClean="0">
                <a:solidFill>
                  <a:srgbClr val="002060"/>
                </a:solidFill>
                <a:ea typeface="+mj-ea"/>
                <a:cs typeface="+mj-cs"/>
              </a:rPr>
              <a:t>Thus in the Upanishads of the glorious Bhagavad Gita, the science of the Eternal, the</a:t>
            </a:r>
          </a:p>
          <a:p>
            <a:pPr algn="ctr">
              <a:lnSpc>
                <a:spcPct val="90000"/>
              </a:lnSpc>
              <a:spcBef>
                <a:spcPts val="600"/>
              </a:spcBef>
            </a:pPr>
            <a:r>
              <a:rPr lang="en-CA" sz="2400" smtClean="0">
                <a:solidFill>
                  <a:srgbClr val="002060"/>
                </a:solidFill>
                <a:ea typeface="+mj-ea"/>
                <a:cs typeface="+mj-cs"/>
              </a:rPr>
              <a:t>scripture of Yoga, the dialogue between Sri Krishna and Arjuna, ends the first discourse entitled:</a:t>
            </a:r>
          </a:p>
          <a:p>
            <a:pPr algn="ctr">
              <a:lnSpc>
                <a:spcPct val="90000"/>
              </a:lnSpc>
              <a:spcBef>
                <a:spcPts val="600"/>
              </a:spcBef>
            </a:pPr>
            <a:r>
              <a:rPr lang="en-CA" sz="2400" b="1" i="1" smtClean="0">
                <a:solidFill>
                  <a:srgbClr val="002060"/>
                </a:solidFill>
                <a:ea typeface="+mj-ea"/>
                <a:cs typeface="+mj-cs"/>
              </a:rPr>
              <a:t> “The Yoga Of the Despondency of Arjuna”</a:t>
            </a:r>
            <a:endParaRPr lang="hi-IN" sz="2400" b="1" i="1">
              <a:solidFill>
                <a:srgbClr val="002060"/>
              </a:solidFill>
              <a:ea typeface="+mj-ea"/>
              <a:cs typeface="+mj-cs"/>
            </a:endParaRPr>
          </a:p>
        </p:txBody>
      </p:sp>
    </p:spTree>
    <p:extLst>
      <p:ext uri="{BB962C8B-B14F-4D97-AF65-F5344CB8AC3E}">
        <p14:creationId xmlns:p14="http://schemas.microsoft.com/office/powerpoint/2010/main" val="4179606435"/>
      </p:ext>
    </p:extLst>
  </p:cSld>
  <p:clrMapOvr>
    <a:masterClrMapping/>
  </p:clrMapOvr>
  <mc:AlternateContent xmlns:mc="http://schemas.openxmlformats.org/markup-compatibility/2006" xmlns:p14="http://schemas.microsoft.com/office/powerpoint/2010/main">
    <mc:Choice Requires="p14">
      <p:transition spd="slow" p14:dur="3000" advClick="0" advTm="18000"/>
    </mc:Choice>
    <mc:Fallback xmlns="">
      <p:transition spd="slow" advClick="0" advTm="18000"/>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i="1">
                <a:solidFill>
                  <a:srgbClr val="0070C0"/>
                </a:solidFill>
              </a:rPr>
              <a:t>Om </a:t>
            </a:r>
            <a:r>
              <a:rPr lang="en-CA" i="1" err="1">
                <a:solidFill>
                  <a:srgbClr val="0070C0"/>
                </a:solidFill>
              </a:rPr>
              <a:t>Namo</a:t>
            </a:r>
            <a:r>
              <a:rPr lang="en-CA" i="1">
                <a:solidFill>
                  <a:srgbClr val="0070C0"/>
                </a:solidFill>
              </a:rPr>
              <a:t> </a:t>
            </a:r>
            <a:r>
              <a:rPr lang="en-CA" i="1" err="1">
                <a:solidFill>
                  <a:srgbClr val="0070C0"/>
                </a:solidFill>
              </a:rPr>
              <a:t>Bhagavathe</a:t>
            </a:r>
            <a:r>
              <a:rPr lang="en-CA" i="1">
                <a:solidFill>
                  <a:srgbClr val="0070C0"/>
                </a:solidFill>
              </a:rPr>
              <a:t> </a:t>
            </a:r>
            <a:r>
              <a:rPr lang="en-CA" i="1" err="1" smtClean="0">
                <a:solidFill>
                  <a:srgbClr val="0070C0"/>
                </a:solidFill>
              </a:rPr>
              <a:t>Vasudevaya</a:t>
            </a:r>
            <a:endParaRPr lang="en-CA"/>
          </a:p>
        </p:txBody>
      </p:sp>
      <p:graphicFrame>
        <p:nvGraphicFramePr>
          <p:cNvPr id="9" name="Table 8"/>
          <p:cNvGraphicFramePr>
            <a:graphicFrameLocks noGrp="1"/>
          </p:cNvGraphicFramePr>
          <p:nvPr>
            <p:extLst>
              <p:ext uri="{D42A27DB-BD31-4B8C-83A1-F6EECF244321}">
                <p14:modId xmlns:p14="http://schemas.microsoft.com/office/powerpoint/2010/main" val="3289136657"/>
              </p:ext>
            </p:extLst>
          </p:nvPr>
        </p:nvGraphicFramePr>
        <p:xfrm>
          <a:off x="285534" y="1040524"/>
          <a:ext cx="11595100" cy="2681264"/>
        </p:xfrm>
        <a:graphic>
          <a:graphicData uri="http://schemas.openxmlformats.org/drawingml/2006/table">
            <a:tbl>
              <a:tblPr>
                <a:tableStyleId>{74C1A8A3-306A-4EB7-A6B1-4F7E0EB9C5D6}</a:tableStyleId>
              </a:tblPr>
              <a:tblGrid>
                <a:gridCol w="7552778"/>
                <a:gridCol w="4042322"/>
              </a:tblGrid>
              <a:tr h="1263705">
                <a:tc>
                  <a:txBody>
                    <a:bodyPr/>
                    <a:lstStyle/>
                    <a:p>
                      <a:r>
                        <a:rPr lang="sa-IN" sz="2800" smtClean="0"/>
                        <a:t>धृतराष्ट्र उवाच ।</a:t>
                      </a:r>
                      <a:endParaRPr lang="en-CA" sz="2800" smtClean="0"/>
                    </a:p>
                    <a:p>
                      <a:r>
                        <a:rPr lang="sa-IN" sz="2800" smtClean="0"/>
                        <a:t>धर्मक्षेत्रे कुरुक्षेत्रे समवेता युयुत्सवः ।</a:t>
                      </a:r>
                      <a:endParaRPr lang="en-CA" sz="2800" smtClean="0"/>
                    </a:p>
                    <a:p>
                      <a:r>
                        <a:rPr lang="sa-IN" sz="2800" smtClean="0"/>
                        <a:t>मामकाः पाण्डवाश्चैव किमकुर्वत सञ्जय ॥ १-१॥</a:t>
                      </a:r>
                      <a:endParaRPr lang="en-CA" sz="280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rowSpan="2">
                  <a:txBody>
                    <a:bodyPr/>
                    <a:lstStyle/>
                    <a:p>
                      <a:pPr>
                        <a:spcBef>
                          <a:spcPts val="0"/>
                        </a:spcBef>
                      </a:pPr>
                      <a:r>
                        <a:rPr lang="en-CA" sz="2400" b="1" smtClean="0"/>
                        <a:t>Dhritarashtra said:</a:t>
                      </a:r>
                    </a:p>
                    <a:p>
                      <a:pPr>
                        <a:spcBef>
                          <a:spcPts val="0"/>
                        </a:spcBef>
                      </a:pPr>
                      <a:r>
                        <a:rPr lang="en-CA" sz="2400" b="1" smtClean="0"/>
                        <a:t>What did the sons of Pandu and also my people do when they had assembled together, eager for battle on the holy plain of Kurukshetra, O Sanjaya?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r>
              <a:tr h="1309664">
                <a:tc>
                  <a:txBody>
                    <a:bodyPr/>
                    <a:lstStyle/>
                    <a:p>
                      <a:pPr>
                        <a:spcBef>
                          <a:spcPts val="0"/>
                        </a:spcBef>
                      </a:pPr>
                      <a:r>
                        <a:rPr lang="en-CA" sz="2400" i="1" smtClean="0"/>
                        <a:t>Dhritaraashtra Uvaacha:</a:t>
                      </a:r>
                      <a:endParaRPr lang="en-CA" sz="2400" smtClean="0"/>
                    </a:p>
                    <a:p>
                      <a:pPr>
                        <a:spcBef>
                          <a:spcPts val="0"/>
                        </a:spcBef>
                      </a:pPr>
                      <a:r>
                        <a:rPr lang="en-CA" sz="2400" i="1" smtClean="0"/>
                        <a:t>Dharmakshetre kurukshetre samavetaa yuyutsavah;</a:t>
                      </a:r>
                      <a:endParaRPr lang="en-CA" sz="2400" smtClean="0"/>
                    </a:p>
                    <a:p>
                      <a:pPr>
                        <a:spcBef>
                          <a:spcPts val="0"/>
                        </a:spcBef>
                      </a:pPr>
                      <a:r>
                        <a:rPr lang="en-CA" sz="2400" i="1" smtClean="0"/>
                        <a:t>Maamakaah paandavaashchaiva kim akurvata sanjaya.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vMerge="1">
                  <a:txBody>
                    <a:bodyPr/>
                    <a:lstStyle/>
                    <a:p>
                      <a:pPr>
                        <a:spcBef>
                          <a:spcPts val="0"/>
                        </a:spcBef>
                      </a:pP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1135079187"/>
              </p:ext>
            </p:extLst>
          </p:nvPr>
        </p:nvGraphicFramePr>
        <p:xfrm>
          <a:off x="285534" y="3831613"/>
          <a:ext cx="11595100" cy="2926080"/>
        </p:xfrm>
        <a:graphic>
          <a:graphicData uri="http://schemas.openxmlformats.org/drawingml/2006/table">
            <a:tbl>
              <a:tblPr>
                <a:tableStyleId>{74C1A8A3-306A-4EB7-A6B1-4F7E0EB9C5D6}</a:tableStyleId>
              </a:tblPr>
              <a:tblGrid>
                <a:gridCol w="7552778"/>
                <a:gridCol w="4042322"/>
              </a:tblGrid>
              <a:tr h="1263705">
                <a:tc>
                  <a:txBody>
                    <a:bodyPr/>
                    <a:lstStyle/>
                    <a:p>
                      <a:r>
                        <a:rPr lang="sa-IN" sz="2800" smtClean="0"/>
                        <a:t>सञ्जय उवाच ।</a:t>
                      </a:r>
                    </a:p>
                    <a:p>
                      <a:r>
                        <a:rPr lang="sa-IN" sz="2800" smtClean="0"/>
                        <a:t>दृष्ट्वा तु पाण्डवानीकं व्यूढं दुर्योधनस्तदा ।</a:t>
                      </a:r>
                    </a:p>
                    <a:p>
                      <a:r>
                        <a:rPr lang="sa-IN" sz="2800" smtClean="0"/>
                        <a:t>आचार्यमुपसङ्गम्य राजा वचनमब्रवीत् ॥ १-२॥</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rowSpan="2">
                  <a:txBody>
                    <a:bodyPr/>
                    <a:lstStyle/>
                    <a:p>
                      <a:pPr>
                        <a:spcBef>
                          <a:spcPts val="0"/>
                        </a:spcBef>
                      </a:pPr>
                      <a:r>
                        <a:rPr lang="en-CA" sz="2400" b="1" smtClean="0"/>
                        <a:t>Sanjaya said:</a:t>
                      </a:r>
                    </a:p>
                    <a:p>
                      <a:pPr>
                        <a:spcBef>
                          <a:spcPts val="0"/>
                        </a:spcBef>
                      </a:pPr>
                      <a:r>
                        <a:rPr lang="en-CA" sz="2400" b="1" smtClean="0"/>
                        <a:t>Having seen the army of the Pandavas drawn up in military formation, King Duryodhana then approached his teacher (Drona) and spoke these words: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r>
              <a:tr h="1309664">
                <a:tc>
                  <a:txBody>
                    <a:bodyPr/>
                    <a:lstStyle/>
                    <a:p>
                      <a:pPr>
                        <a:spcBef>
                          <a:spcPts val="0"/>
                        </a:spcBef>
                      </a:pPr>
                      <a:r>
                        <a:rPr lang="en-CA" sz="2400" i="1" smtClean="0"/>
                        <a:t>Sanjaya Uvaacha:</a:t>
                      </a:r>
                    </a:p>
                    <a:p>
                      <a:pPr>
                        <a:spcBef>
                          <a:spcPts val="0"/>
                        </a:spcBef>
                      </a:pPr>
                      <a:r>
                        <a:rPr lang="en-CA" sz="2400" i="1" smtClean="0"/>
                        <a:t>Drishtwaa tu paandavaaneekam vyudham duryodhanastadaa;</a:t>
                      </a:r>
                    </a:p>
                    <a:p>
                      <a:pPr>
                        <a:spcBef>
                          <a:spcPts val="0"/>
                        </a:spcBef>
                      </a:pPr>
                      <a:r>
                        <a:rPr lang="en-CA" sz="2400" i="1" smtClean="0"/>
                        <a:t>Aachaaryam upasamgamya raajaa vachanam abraveet.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vMerge="1">
                  <a:txBody>
                    <a:bodyPr/>
                    <a:lstStyle/>
                    <a:p>
                      <a:pPr>
                        <a:spcBef>
                          <a:spcPts val="0"/>
                        </a:spcBef>
                      </a:pP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bl>
          </a:graphicData>
        </a:graphic>
      </p:graphicFrame>
    </p:spTree>
    <p:extLst>
      <p:ext uri="{BB962C8B-B14F-4D97-AF65-F5344CB8AC3E}">
        <p14:creationId xmlns:p14="http://schemas.microsoft.com/office/powerpoint/2010/main" val="16306718"/>
      </p:ext>
    </p:extLst>
  </p:cSld>
  <p:clrMapOvr>
    <a:masterClrMapping/>
  </p:clrMapOvr>
  <mc:AlternateContent xmlns:mc="http://schemas.openxmlformats.org/markup-compatibility/2006" xmlns:p14="http://schemas.microsoft.com/office/powerpoint/2010/main">
    <mc:Choice Requires="p14">
      <p:transition spd="slow" p14:dur="3000" advClick="0" advTm="18000"/>
    </mc:Choice>
    <mc:Fallback xmlns="">
      <p:transition spd="slow" advClick="0" advTm="18000"/>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i="1">
                <a:solidFill>
                  <a:srgbClr val="0070C0"/>
                </a:solidFill>
              </a:rPr>
              <a:t>Om </a:t>
            </a:r>
            <a:r>
              <a:rPr lang="en-CA" i="1" err="1">
                <a:solidFill>
                  <a:srgbClr val="0070C0"/>
                </a:solidFill>
              </a:rPr>
              <a:t>Namo</a:t>
            </a:r>
            <a:r>
              <a:rPr lang="en-CA" i="1">
                <a:solidFill>
                  <a:srgbClr val="0070C0"/>
                </a:solidFill>
              </a:rPr>
              <a:t> </a:t>
            </a:r>
            <a:r>
              <a:rPr lang="en-CA" i="1" err="1">
                <a:solidFill>
                  <a:srgbClr val="0070C0"/>
                </a:solidFill>
              </a:rPr>
              <a:t>Bhagavathe</a:t>
            </a:r>
            <a:r>
              <a:rPr lang="en-CA" i="1">
                <a:solidFill>
                  <a:srgbClr val="0070C0"/>
                </a:solidFill>
              </a:rPr>
              <a:t> </a:t>
            </a:r>
            <a:r>
              <a:rPr lang="en-CA" i="1" err="1" smtClean="0">
                <a:solidFill>
                  <a:srgbClr val="0070C0"/>
                </a:solidFill>
              </a:rPr>
              <a:t>Vasudevaya</a:t>
            </a:r>
            <a:endParaRPr lang="en-CA"/>
          </a:p>
        </p:txBody>
      </p:sp>
      <p:graphicFrame>
        <p:nvGraphicFramePr>
          <p:cNvPr id="9" name="Table 8"/>
          <p:cNvGraphicFramePr>
            <a:graphicFrameLocks noGrp="1"/>
          </p:cNvGraphicFramePr>
          <p:nvPr>
            <p:extLst>
              <p:ext uri="{D42A27DB-BD31-4B8C-83A1-F6EECF244321}">
                <p14:modId xmlns:p14="http://schemas.microsoft.com/office/powerpoint/2010/main" val="3472443311"/>
              </p:ext>
            </p:extLst>
          </p:nvPr>
        </p:nvGraphicFramePr>
        <p:xfrm>
          <a:off x="285534" y="1157189"/>
          <a:ext cx="11595100" cy="2573369"/>
        </p:xfrm>
        <a:graphic>
          <a:graphicData uri="http://schemas.openxmlformats.org/drawingml/2006/table">
            <a:tbl>
              <a:tblPr>
                <a:tableStyleId>{74C1A8A3-306A-4EB7-A6B1-4F7E0EB9C5D6}</a:tableStyleId>
              </a:tblPr>
              <a:tblGrid>
                <a:gridCol w="7552778"/>
                <a:gridCol w="4042322"/>
              </a:tblGrid>
              <a:tr h="1263705">
                <a:tc>
                  <a:txBody>
                    <a:bodyPr/>
                    <a:lstStyle/>
                    <a:p>
                      <a:r>
                        <a:rPr lang="sa-IN" sz="2800" kern="1200" smtClean="0">
                          <a:solidFill>
                            <a:schemeClr val="dk1"/>
                          </a:solidFill>
                          <a:latin typeface="+mn-lt"/>
                          <a:ea typeface="+mn-ea"/>
                          <a:cs typeface="+mn-cs"/>
                        </a:rPr>
                        <a:t>पश्यैतां पाण्डुपुत्राणामाचार्य महतीं चमूम् ।</a:t>
                      </a:r>
                      <a:endParaRPr lang="en-CA" sz="2800" kern="1200" smtClean="0">
                        <a:solidFill>
                          <a:schemeClr val="dk1"/>
                        </a:solidFill>
                        <a:latin typeface="+mn-lt"/>
                        <a:ea typeface="+mn-ea"/>
                        <a:cs typeface="+mn-cs"/>
                      </a:endParaRPr>
                    </a:p>
                    <a:p>
                      <a:r>
                        <a:rPr lang="sa-IN" sz="2800" kern="1200" smtClean="0">
                          <a:solidFill>
                            <a:schemeClr val="dk1"/>
                          </a:solidFill>
                          <a:latin typeface="+mn-lt"/>
                          <a:ea typeface="+mn-ea"/>
                          <a:cs typeface="+mn-cs"/>
                        </a:rPr>
                        <a:t>व्यूढां द्रुपदपुत्रेण तव शिष्येण धीमता ॥ १-३॥</a:t>
                      </a:r>
                      <a:endParaRPr lang="en-CA" sz="2800" kern="1200" smtClean="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rowSpan="2">
                  <a:txBody>
                    <a:bodyPr/>
                    <a:lstStyle/>
                    <a:p>
                      <a:r>
                        <a:rPr lang="en-CA" sz="2400" b="1" kern="1200" smtClean="0">
                          <a:solidFill>
                            <a:schemeClr val="dk1"/>
                          </a:solidFill>
                          <a:latin typeface="+mn-lt"/>
                          <a:ea typeface="+mn-ea"/>
                          <a:cs typeface="+mn-cs"/>
                        </a:rPr>
                        <a:t>“O Teacher, behold this mighty army of the sons of Pandu, arranged by the son of Drupada, your wise disciple!”</a:t>
                      </a:r>
                      <a:endParaRPr lang="en-US" sz="2400" b="1" kern="1200" smtClean="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r>
              <a:tr h="1309664">
                <a:tc>
                  <a:txBody>
                    <a:bodyPr/>
                    <a:lstStyle/>
                    <a:p>
                      <a:r>
                        <a:rPr lang="en-CA" sz="2400" i="1" kern="1200" smtClean="0">
                          <a:solidFill>
                            <a:schemeClr val="dk1"/>
                          </a:solidFill>
                          <a:latin typeface="+mn-lt"/>
                          <a:ea typeface="+mn-ea"/>
                          <a:cs typeface="+mn-cs"/>
                        </a:rPr>
                        <a:t>Pashyaitaam paanduputraanaam aachaarya mahateem chamoom;</a:t>
                      </a:r>
                    </a:p>
                    <a:p>
                      <a:r>
                        <a:rPr lang="en-CA" sz="2400" i="1" kern="1200" smtClean="0">
                          <a:solidFill>
                            <a:schemeClr val="dk1"/>
                          </a:solidFill>
                          <a:latin typeface="+mn-lt"/>
                          <a:ea typeface="+mn-ea"/>
                          <a:cs typeface="+mn-cs"/>
                        </a:rPr>
                        <a:t>Vyoodhaam drupadaputrena tava shishyena dheemataa.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vMerge="1">
                  <a:txBody>
                    <a:bodyPr/>
                    <a:lstStyle/>
                    <a:p>
                      <a:pPr>
                        <a:spcBef>
                          <a:spcPts val="0"/>
                        </a:spcBef>
                      </a:pP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3567780469"/>
              </p:ext>
            </p:extLst>
          </p:nvPr>
        </p:nvGraphicFramePr>
        <p:xfrm>
          <a:off x="285534" y="3955118"/>
          <a:ext cx="11595100" cy="2573369"/>
        </p:xfrm>
        <a:graphic>
          <a:graphicData uri="http://schemas.openxmlformats.org/drawingml/2006/table">
            <a:tbl>
              <a:tblPr>
                <a:tableStyleId>{74C1A8A3-306A-4EB7-A6B1-4F7E0EB9C5D6}</a:tableStyleId>
              </a:tblPr>
              <a:tblGrid>
                <a:gridCol w="7552778"/>
                <a:gridCol w="4042322"/>
              </a:tblGrid>
              <a:tr h="1263705">
                <a:tc>
                  <a:txBody>
                    <a:bodyPr/>
                    <a:lstStyle/>
                    <a:p>
                      <a:r>
                        <a:rPr lang="sa-IN" sz="2800" smtClean="0"/>
                        <a:t>अत्र शूरा महेष्वासा भीमार्जुनसमा युधि ।</a:t>
                      </a:r>
                    </a:p>
                    <a:p>
                      <a:r>
                        <a:rPr lang="sa-IN" sz="2800" smtClean="0"/>
                        <a:t>युयुधानो विराटश्च द्रुपदश्च महारथः ॥ १-४॥</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rowSpan="2">
                  <a:txBody>
                    <a:bodyPr/>
                    <a:lstStyle/>
                    <a:p>
                      <a:pPr>
                        <a:spcBef>
                          <a:spcPts val="0"/>
                        </a:spcBef>
                      </a:pPr>
                      <a:r>
                        <a:rPr lang="en-CA" sz="2400" b="1" smtClean="0"/>
                        <a:t>“Here are heroes, mighty archers, equal in battle to Bhima and Arjuna: mighty warriors like Yuyudhana, Virata and Drupada,”</a:t>
                      </a: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r>
              <a:tr h="1309664">
                <a:tc>
                  <a:txBody>
                    <a:bodyPr/>
                    <a:lstStyle/>
                    <a:p>
                      <a:pPr>
                        <a:spcBef>
                          <a:spcPts val="0"/>
                        </a:spcBef>
                      </a:pPr>
                      <a:r>
                        <a:rPr lang="en-CA" sz="2400" i="1" smtClean="0"/>
                        <a:t>Atra shooraa maheshwaasaa bheemaarjunasamaa yudhi;</a:t>
                      </a:r>
                    </a:p>
                    <a:p>
                      <a:pPr>
                        <a:spcBef>
                          <a:spcPts val="0"/>
                        </a:spcBef>
                      </a:pPr>
                      <a:r>
                        <a:rPr lang="en-CA" sz="2400" i="1" smtClean="0"/>
                        <a:t>Yuyudhaano viraatashcha drupadashcha mahaarathah.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vMerge="1">
                  <a:txBody>
                    <a:bodyPr/>
                    <a:lstStyle/>
                    <a:p>
                      <a:pPr>
                        <a:spcBef>
                          <a:spcPts val="0"/>
                        </a:spcBef>
                      </a:pP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bl>
          </a:graphicData>
        </a:graphic>
      </p:graphicFrame>
    </p:spTree>
    <p:extLst>
      <p:ext uri="{BB962C8B-B14F-4D97-AF65-F5344CB8AC3E}">
        <p14:creationId xmlns:p14="http://schemas.microsoft.com/office/powerpoint/2010/main" val="500241205"/>
      </p:ext>
    </p:extLst>
  </p:cSld>
  <p:clrMapOvr>
    <a:masterClrMapping/>
  </p:clrMapOvr>
  <mc:AlternateContent xmlns:mc="http://schemas.openxmlformats.org/markup-compatibility/2006" xmlns:p14="http://schemas.microsoft.com/office/powerpoint/2010/main">
    <mc:Choice Requires="p14">
      <p:transition spd="slow" p14:dur="3000" advClick="0" advTm="18000"/>
    </mc:Choice>
    <mc:Fallback xmlns="">
      <p:transition spd="slow" advClick="0" advTm="18000"/>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i="1">
                <a:solidFill>
                  <a:srgbClr val="0070C0"/>
                </a:solidFill>
              </a:rPr>
              <a:t>Om </a:t>
            </a:r>
            <a:r>
              <a:rPr lang="en-CA" i="1" err="1">
                <a:solidFill>
                  <a:srgbClr val="0070C0"/>
                </a:solidFill>
              </a:rPr>
              <a:t>Namo</a:t>
            </a:r>
            <a:r>
              <a:rPr lang="en-CA" i="1">
                <a:solidFill>
                  <a:srgbClr val="0070C0"/>
                </a:solidFill>
              </a:rPr>
              <a:t> </a:t>
            </a:r>
            <a:r>
              <a:rPr lang="en-CA" i="1" err="1">
                <a:solidFill>
                  <a:srgbClr val="0070C0"/>
                </a:solidFill>
              </a:rPr>
              <a:t>Bhagavathe</a:t>
            </a:r>
            <a:r>
              <a:rPr lang="en-CA" i="1">
                <a:solidFill>
                  <a:srgbClr val="0070C0"/>
                </a:solidFill>
              </a:rPr>
              <a:t> </a:t>
            </a:r>
            <a:r>
              <a:rPr lang="en-CA" i="1" err="1" smtClean="0">
                <a:solidFill>
                  <a:srgbClr val="0070C0"/>
                </a:solidFill>
              </a:rPr>
              <a:t>Vasudevaya</a:t>
            </a:r>
            <a:endParaRPr lang="en-CA"/>
          </a:p>
        </p:txBody>
      </p:sp>
      <p:graphicFrame>
        <p:nvGraphicFramePr>
          <p:cNvPr id="9" name="Table 8"/>
          <p:cNvGraphicFramePr>
            <a:graphicFrameLocks noGrp="1"/>
          </p:cNvGraphicFramePr>
          <p:nvPr>
            <p:extLst>
              <p:ext uri="{D42A27DB-BD31-4B8C-83A1-F6EECF244321}">
                <p14:modId xmlns:p14="http://schemas.microsoft.com/office/powerpoint/2010/main" val="421765941"/>
              </p:ext>
            </p:extLst>
          </p:nvPr>
        </p:nvGraphicFramePr>
        <p:xfrm>
          <a:off x="285534" y="1157189"/>
          <a:ext cx="11595100" cy="2573369"/>
        </p:xfrm>
        <a:graphic>
          <a:graphicData uri="http://schemas.openxmlformats.org/drawingml/2006/table">
            <a:tbl>
              <a:tblPr>
                <a:tableStyleId>{74C1A8A3-306A-4EB7-A6B1-4F7E0EB9C5D6}</a:tableStyleId>
              </a:tblPr>
              <a:tblGrid>
                <a:gridCol w="7552778"/>
                <a:gridCol w="4042322"/>
              </a:tblGrid>
              <a:tr h="1263705">
                <a:tc>
                  <a:txBody>
                    <a:bodyPr/>
                    <a:lstStyle/>
                    <a:p>
                      <a:r>
                        <a:rPr lang="sa-IN" sz="2800" kern="1200" smtClean="0">
                          <a:solidFill>
                            <a:schemeClr val="dk1"/>
                          </a:solidFill>
                          <a:latin typeface="+mn-lt"/>
                          <a:ea typeface="+mn-ea"/>
                          <a:cs typeface="+mn-cs"/>
                        </a:rPr>
                        <a:t>धृष्टकेतुश्चेकितानः काशिराजश्च वीर्यवान् ।</a:t>
                      </a:r>
                    </a:p>
                    <a:p>
                      <a:r>
                        <a:rPr lang="sa-IN" sz="2800" kern="1200" smtClean="0">
                          <a:solidFill>
                            <a:schemeClr val="dk1"/>
                          </a:solidFill>
                          <a:latin typeface="+mn-lt"/>
                          <a:ea typeface="+mn-ea"/>
                          <a:cs typeface="+mn-cs"/>
                        </a:rPr>
                        <a:t>पुरुजित्कुन्तिभोजश्च शैब्यश्च नरपुङ्गवः ॥ १-५॥</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rowSpan="2">
                  <a:txBody>
                    <a:bodyPr/>
                    <a:lstStyle/>
                    <a:p>
                      <a:pPr>
                        <a:spcBef>
                          <a:spcPts val="0"/>
                        </a:spcBef>
                      </a:pPr>
                      <a:r>
                        <a:rPr lang="en-CA" sz="2400" b="1" smtClean="0"/>
                        <a:t>“Drishtaketu, Chekitana and the valiant king of Kasi, Purujit, Kuntibhoja and Saibya, the best of men,”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r>
              <a:tr h="1309664">
                <a:tc>
                  <a:txBody>
                    <a:bodyPr/>
                    <a:lstStyle/>
                    <a:p>
                      <a:r>
                        <a:rPr lang="en-CA" sz="2400" i="1" kern="1200" smtClean="0">
                          <a:solidFill>
                            <a:schemeClr val="dk1"/>
                          </a:solidFill>
                          <a:latin typeface="+mn-lt"/>
                          <a:ea typeface="+mn-ea"/>
                          <a:cs typeface="+mn-cs"/>
                        </a:rPr>
                        <a:t>Dhrishtaketush chekitaanah kaashiraajashcha veeryavaan;</a:t>
                      </a:r>
                    </a:p>
                    <a:p>
                      <a:r>
                        <a:rPr lang="en-CA" sz="2400" i="1" kern="1200" smtClean="0">
                          <a:solidFill>
                            <a:schemeClr val="dk1"/>
                          </a:solidFill>
                          <a:latin typeface="+mn-lt"/>
                          <a:ea typeface="+mn-ea"/>
                          <a:cs typeface="+mn-cs"/>
                        </a:rPr>
                        <a:t>Purujit kuntibhojashcha shaibyashcha narapungavah.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vMerge="1">
                  <a:txBody>
                    <a:bodyPr/>
                    <a:lstStyle/>
                    <a:p>
                      <a:pPr>
                        <a:spcBef>
                          <a:spcPts val="0"/>
                        </a:spcBef>
                      </a:pP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2140479961"/>
              </p:ext>
            </p:extLst>
          </p:nvPr>
        </p:nvGraphicFramePr>
        <p:xfrm>
          <a:off x="285534" y="3955118"/>
          <a:ext cx="11595100" cy="2573369"/>
        </p:xfrm>
        <a:graphic>
          <a:graphicData uri="http://schemas.openxmlformats.org/drawingml/2006/table">
            <a:tbl>
              <a:tblPr>
                <a:tableStyleId>{74C1A8A3-306A-4EB7-A6B1-4F7E0EB9C5D6}</a:tableStyleId>
              </a:tblPr>
              <a:tblGrid>
                <a:gridCol w="7552778"/>
                <a:gridCol w="4042322"/>
              </a:tblGrid>
              <a:tr h="1263705">
                <a:tc>
                  <a:txBody>
                    <a:bodyPr/>
                    <a:lstStyle/>
                    <a:p>
                      <a:r>
                        <a:rPr lang="sa-IN" sz="2800" smtClean="0"/>
                        <a:t>युधामन्युश्च विक्रान्त उत्तमौजाश्च वीर्यवान् ।</a:t>
                      </a:r>
                    </a:p>
                    <a:p>
                      <a:r>
                        <a:rPr lang="sa-IN" sz="2800" smtClean="0"/>
                        <a:t>सौभद्रो द्रौपदेयाश्च सर्व एव महारथाः ॥ १-६॥</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rowSpan="2">
                  <a:txBody>
                    <a:bodyPr/>
                    <a:lstStyle/>
                    <a:p>
                      <a:pPr>
                        <a:spcBef>
                          <a:spcPts val="0"/>
                        </a:spcBef>
                      </a:pPr>
                      <a:r>
                        <a:rPr lang="en-CA" sz="2400" b="1" smtClean="0"/>
                        <a:t>“The strong Yudhamanyu and the brave Uttamaujas, the son of Subhadra (Abhimanyu, the son of Arjuna), and the sons of Draupadi, all of them mighty warriors.”</a:t>
                      </a: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r>
              <a:tr h="1309664">
                <a:tc>
                  <a:txBody>
                    <a:bodyPr/>
                    <a:lstStyle/>
                    <a:p>
                      <a:pPr>
                        <a:spcBef>
                          <a:spcPts val="0"/>
                        </a:spcBef>
                      </a:pPr>
                      <a:r>
                        <a:rPr lang="en-CA" sz="2400" i="1" smtClean="0"/>
                        <a:t>Yudhaamanyushcha vikraanta uttamaujaashcha veeryavaan;</a:t>
                      </a:r>
                    </a:p>
                    <a:p>
                      <a:pPr>
                        <a:spcBef>
                          <a:spcPts val="0"/>
                        </a:spcBef>
                      </a:pPr>
                      <a:r>
                        <a:rPr lang="en-CA" sz="2400" i="1" smtClean="0"/>
                        <a:t>Saubhadro draupadeyaashcha sarva eva mahaarathaah.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vMerge="1">
                  <a:txBody>
                    <a:bodyPr/>
                    <a:lstStyle/>
                    <a:p>
                      <a:pPr>
                        <a:spcBef>
                          <a:spcPts val="0"/>
                        </a:spcBef>
                      </a:pP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bl>
          </a:graphicData>
        </a:graphic>
      </p:graphicFrame>
    </p:spTree>
    <p:extLst>
      <p:ext uri="{BB962C8B-B14F-4D97-AF65-F5344CB8AC3E}">
        <p14:creationId xmlns:p14="http://schemas.microsoft.com/office/powerpoint/2010/main" val="359690063"/>
      </p:ext>
    </p:extLst>
  </p:cSld>
  <p:clrMapOvr>
    <a:masterClrMapping/>
  </p:clrMapOvr>
  <mc:AlternateContent xmlns:mc="http://schemas.openxmlformats.org/markup-compatibility/2006" xmlns:p14="http://schemas.microsoft.com/office/powerpoint/2010/main">
    <mc:Choice Requires="p14">
      <p:transition spd="slow" p14:dur="3000" advClick="0" advTm="18000"/>
    </mc:Choice>
    <mc:Fallback xmlns="">
      <p:transition spd="slow" advClick="0" advTm="18000"/>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i="1">
                <a:solidFill>
                  <a:srgbClr val="0070C0"/>
                </a:solidFill>
              </a:rPr>
              <a:t>Om </a:t>
            </a:r>
            <a:r>
              <a:rPr lang="en-CA" i="1" err="1">
                <a:solidFill>
                  <a:srgbClr val="0070C0"/>
                </a:solidFill>
              </a:rPr>
              <a:t>Namo</a:t>
            </a:r>
            <a:r>
              <a:rPr lang="en-CA" i="1">
                <a:solidFill>
                  <a:srgbClr val="0070C0"/>
                </a:solidFill>
              </a:rPr>
              <a:t> </a:t>
            </a:r>
            <a:r>
              <a:rPr lang="en-CA" i="1" err="1">
                <a:solidFill>
                  <a:srgbClr val="0070C0"/>
                </a:solidFill>
              </a:rPr>
              <a:t>Bhagavathe</a:t>
            </a:r>
            <a:r>
              <a:rPr lang="en-CA" i="1">
                <a:solidFill>
                  <a:srgbClr val="0070C0"/>
                </a:solidFill>
              </a:rPr>
              <a:t> </a:t>
            </a:r>
            <a:r>
              <a:rPr lang="en-CA" i="1" err="1" smtClean="0">
                <a:solidFill>
                  <a:srgbClr val="0070C0"/>
                </a:solidFill>
              </a:rPr>
              <a:t>Vasudevaya</a:t>
            </a:r>
            <a:endParaRPr lang="en-CA"/>
          </a:p>
        </p:txBody>
      </p:sp>
      <p:graphicFrame>
        <p:nvGraphicFramePr>
          <p:cNvPr id="9" name="Table 8"/>
          <p:cNvGraphicFramePr>
            <a:graphicFrameLocks noGrp="1"/>
          </p:cNvGraphicFramePr>
          <p:nvPr>
            <p:extLst>
              <p:ext uri="{D42A27DB-BD31-4B8C-83A1-F6EECF244321}">
                <p14:modId xmlns:p14="http://schemas.microsoft.com/office/powerpoint/2010/main" val="3140709024"/>
              </p:ext>
            </p:extLst>
          </p:nvPr>
        </p:nvGraphicFramePr>
        <p:xfrm>
          <a:off x="285534" y="1157189"/>
          <a:ext cx="11595100" cy="2651760"/>
        </p:xfrm>
        <a:graphic>
          <a:graphicData uri="http://schemas.openxmlformats.org/drawingml/2006/table">
            <a:tbl>
              <a:tblPr>
                <a:tableStyleId>{74C1A8A3-306A-4EB7-A6B1-4F7E0EB9C5D6}</a:tableStyleId>
              </a:tblPr>
              <a:tblGrid>
                <a:gridCol w="7552778"/>
                <a:gridCol w="4042322"/>
              </a:tblGrid>
              <a:tr h="1263705">
                <a:tc>
                  <a:txBody>
                    <a:bodyPr/>
                    <a:lstStyle/>
                    <a:p>
                      <a:r>
                        <a:rPr lang="sa-IN" sz="2800" kern="1200" smtClean="0">
                          <a:solidFill>
                            <a:schemeClr val="dk1"/>
                          </a:solidFill>
                          <a:latin typeface="+mn-lt"/>
                          <a:ea typeface="+mn-ea"/>
                          <a:cs typeface="+mn-cs"/>
                        </a:rPr>
                        <a:t>अस्माकं तु विशिष्टा ये तान्निबोध द्विजोत्तम ।</a:t>
                      </a:r>
                    </a:p>
                    <a:p>
                      <a:r>
                        <a:rPr lang="sa-IN" sz="2800" kern="1200" smtClean="0">
                          <a:solidFill>
                            <a:schemeClr val="dk1"/>
                          </a:solidFill>
                          <a:latin typeface="+mn-lt"/>
                          <a:ea typeface="+mn-ea"/>
                          <a:cs typeface="+mn-cs"/>
                        </a:rPr>
                        <a:t>नायका मम सैन्यस्य संज्ञार्थं तान्ब्रवीमि ते ॥ १-७॥</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rowSpan="2">
                  <a:txBody>
                    <a:bodyPr/>
                    <a:lstStyle/>
                    <a:p>
                      <a:pPr>
                        <a:spcBef>
                          <a:spcPts val="0"/>
                        </a:spcBef>
                      </a:pPr>
                      <a:r>
                        <a:rPr lang="en-CA" sz="2400" b="1" smtClean="0"/>
                        <a:t>“Know also, O’ best among the twice-born, the names of those who are the most distinguished amongst ourselves, the leaders of my army! These I mention to you for your information.”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r>
              <a:tr h="1309664">
                <a:tc>
                  <a:txBody>
                    <a:bodyPr/>
                    <a:lstStyle/>
                    <a:p>
                      <a:r>
                        <a:rPr lang="en-CA" sz="2400" i="1" kern="1200" smtClean="0">
                          <a:solidFill>
                            <a:schemeClr val="dk1"/>
                          </a:solidFill>
                          <a:latin typeface="+mn-lt"/>
                          <a:ea typeface="+mn-ea"/>
                          <a:cs typeface="+mn-cs"/>
                        </a:rPr>
                        <a:t>Asmaakam tu vishishtaa ye taan nibodha dwijottama;</a:t>
                      </a:r>
                    </a:p>
                    <a:p>
                      <a:r>
                        <a:rPr lang="en-CA" sz="2400" i="1" kern="1200" smtClean="0">
                          <a:solidFill>
                            <a:schemeClr val="dk1"/>
                          </a:solidFill>
                          <a:latin typeface="+mn-lt"/>
                          <a:ea typeface="+mn-ea"/>
                          <a:cs typeface="+mn-cs"/>
                        </a:rPr>
                        <a:t>Naayakaah mama sainyasya samjnaartham taan braveemi te.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vMerge="1">
                  <a:txBody>
                    <a:bodyPr/>
                    <a:lstStyle/>
                    <a:p>
                      <a:pPr>
                        <a:spcBef>
                          <a:spcPts val="0"/>
                        </a:spcBef>
                      </a:pP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2620226946"/>
              </p:ext>
            </p:extLst>
          </p:nvPr>
        </p:nvGraphicFramePr>
        <p:xfrm>
          <a:off x="285534" y="3955118"/>
          <a:ext cx="11595100" cy="2573369"/>
        </p:xfrm>
        <a:graphic>
          <a:graphicData uri="http://schemas.openxmlformats.org/drawingml/2006/table">
            <a:tbl>
              <a:tblPr>
                <a:tableStyleId>{74C1A8A3-306A-4EB7-A6B1-4F7E0EB9C5D6}</a:tableStyleId>
              </a:tblPr>
              <a:tblGrid>
                <a:gridCol w="7552778"/>
                <a:gridCol w="4042322"/>
              </a:tblGrid>
              <a:tr h="1263705">
                <a:tc>
                  <a:txBody>
                    <a:bodyPr/>
                    <a:lstStyle/>
                    <a:p>
                      <a:r>
                        <a:rPr lang="sa-IN" sz="2800" smtClean="0"/>
                        <a:t>भवान्भीष्मश्च कर्णश्च कृपश्च समितिञ्जयः ।</a:t>
                      </a:r>
                    </a:p>
                    <a:p>
                      <a:r>
                        <a:rPr lang="sa-IN" sz="2800" smtClean="0"/>
                        <a:t>अश्वत्थामा विकर्णश्च सौमदत्तिस्तथैव च ॥ १-८॥</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rowSpan="2">
                  <a:txBody>
                    <a:bodyPr/>
                    <a:lstStyle/>
                    <a:p>
                      <a:pPr>
                        <a:spcBef>
                          <a:spcPts val="0"/>
                        </a:spcBef>
                      </a:pPr>
                      <a:r>
                        <a:rPr lang="en-CA" sz="2400" b="1" smtClean="0"/>
                        <a:t>“You, Bhishma, Karna and Kripa, the victorious in war; Asvatthama, Vikarna, and Bhurisrava, the son of Somadatta.</a:t>
                      </a: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r>
              <a:tr h="1309664">
                <a:tc>
                  <a:txBody>
                    <a:bodyPr/>
                    <a:lstStyle/>
                    <a:p>
                      <a:pPr>
                        <a:spcBef>
                          <a:spcPts val="0"/>
                        </a:spcBef>
                      </a:pPr>
                      <a:r>
                        <a:rPr lang="en-CA" sz="2400" i="1" smtClean="0"/>
                        <a:t>Bhavaan bheeshmashcha karnashcha kripashcha samitinjayah;</a:t>
                      </a:r>
                    </a:p>
                    <a:p>
                      <a:pPr>
                        <a:spcBef>
                          <a:spcPts val="0"/>
                        </a:spcBef>
                      </a:pPr>
                      <a:r>
                        <a:rPr lang="en-CA" sz="2400" i="1" smtClean="0"/>
                        <a:t>Ashwatthaamaa vikarnashcha saumadattis tathaiva cha.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vMerge="1">
                  <a:txBody>
                    <a:bodyPr/>
                    <a:lstStyle/>
                    <a:p>
                      <a:pPr>
                        <a:spcBef>
                          <a:spcPts val="0"/>
                        </a:spcBef>
                      </a:pP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bl>
          </a:graphicData>
        </a:graphic>
      </p:graphicFrame>
    </p:spTree>
    <p:extLst>
      <p:ext uri="{BB962C8B-B14F-4D97-AF65-F5344CB8AC3E}">
        <p14:creationId xmlns:p14="http://schemas.microsoft.com/office/powerpoint/2010/main" val="3106427852"/>
      </p:ext>
    </p:extLst>
  </p:cSld>
  <p:clrMapOvr>
    <a:masterClrMapping/>
  </p:clrMapOvr>
  <mc:AlternateContent xmlns:mc="http://schemas.openxmlformats.org/markup-compatibility/2006" xmlns:p14="http://schemas.microsoft.com/office/powerpoint/2010/main">
    <mc:Choice Requires="p14">
      <p:transition spd="slow" p14:dur="3000" advClick="0" advTm="18000"/>
    </mc:Choice>
    <mc:Fallback xmlns="">
      <p:transition spd="slow" advClick="0" advTm="18000"/>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i="1">
                <a:solidFill>
                  <a:srgbClr val="0070C0"/>
                </a:solidFill>
              </a:rPr>
              <a:t>Om </a:t>
            </a:r>
            <a:r>
              <a:rPr lang="en-CA" i="1" err="1">
                <a:solidFill>
                  <a:srgbClr val="0070C0"/>
                </a:solidFill>
              </a:rPr>
              <a:t>Namo</a:t>
            </a:r>
            <a:r>
              <a:rPr lang="en-CA" i="1">
                <a:solidFill>
                  <a:srgbClr val="0070C0"/>
                </a:solidFill>
              </a:rPr>
              <a:t> </a:t>
            </a:r>
            <a:r>
              <a:rPr lang="en-CA" i="1" err="1">
                <a:solidFill>
                  <a:srgbClr val="0070C0"/>
                </a:solidFill>
              </a:rPr>
              <a:t>Bhagavathe</a:t>
            </a:r>
            <a:r>
              <a:rPr lang="en-CA" i="1">
                <a:solidFill>
                  <a:srgbClr val="0070C0"/>
                </a:solidFill>
              </a:rPr>
              <a:t> </a:t>
            </a:r>
            <a:r>
              <a:rPr lang="en-CA" i="1" err="1" smtClean="0">
                <a:solidFill>
                  <a:srgbClr val="0070C0"/>
                </a:solidFill>
              </a:rPr>
              <a:t>Vasudevaya</a:t>
            </a:r>
            <a:endParaRPr lang="en-CA"/>
          </a:p>
        </p:txBody>
      </p:sp>
      <p:graphicFrame>
        <p:nvGraphicFramePr>
          <p:cNvPr id="9" name="Table 8"/>
          <p:cNvGraphicFramePr>
            <a:graphicFrameLocks noGrp="1"/>
          </p:cNvGraphicFramePr>
          <p:nvPr>
            <p:extLst>
              <p:ext uri="{D42A27DB-BD31-4B8C-83A1-F6EECF244321}">
                <p14:modId xmlns:p14="http://schemas.microsoft.com/office/powerpoint/2010/main" val="2531408245"/>
              </p:ext>
            </p:extLst>
          </p:nvPr>
        </p:nvGraphicFramePr>
        <p:xfrm>
          <a:off x="285534" y="1157189"/>
          <a:ext cx="11595100" cy="2651760"/>
        </p:xfrm>
        <a:graphic>
          <a:graphicData uri="http://schemas.openxmlformats.org/drawingml/2006/table">
            <a:tbl>
              <a:tblPr>
                <a:tableStyleId>{74C1A8A3-306A-4EB7-A6B1-4F7E0EB9C5D6}</a:tableStyleId>
              </a:tblPr>
              <a:tblGrid>
                <a:gridCol w="7552778"/>
                <a:gridCol w="4042322"/>
              </a:tblGrid>
              <a:tr h="1263705">
                <a:tc>
                  <a:txBody>
                    <a:bodyPr/>
                    <a:lstStyle/>
                    <a:p>
                      <a:r>
                        <a:rPr lang="sa-IN" sz="2800" kern="1200" smtClean="0">
                          <a:solidFill>
                            <a:schemeClr val="dk1"/>
                          </a:solidFill>
                          <a:latin typeface="+mn-lt"/>
                          <a:ea typeface="+mn-ea"/>
                          <a:cs typeface="+mn-cs"/>
                        </a:rPr>
                        <a:t>अन्ये च बहवः शूरा मदर्थे त्यक्तजीविताः ।</a:t>
                      </a:r>
                    </a:p>
                    <a:p>
                      <a:r>
                        <a:rPr lang="sa-IN" sz="2800" kern="1200" smtClean="0">
                          <a:solidFill>
                            <a:schemeClr val="dk1"/>
                          </a:solidFill>
                          <a:latin typeface="+mn-lt"/>
                          <a:ea typeface="+mn-ea"/>
                          <a:cs typeface="+mn-cs"/>
                        </a:rPr>
                        <a:t>नानाशस्त्रप्रहरणाः सर्वे युद्धविशारदाः ॥ १-९॥</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rowSpan="2">
                  <a:txBody>
                    <a:bodyPr/>
                    <a:lstStyle/>
                    <a:p>
                      <a:pPr>
                        <a:spcBef>
                          <a:spcPts val="0"/>
                        </a:spcBef>
                      </a:pPr>
                      <a:r>
                        <a:rPr lang="en-CA" sz="2400" b="1" smtClean="0"/>
                        <a:t>“And also many other heroes who have given up their lives (prepared to give up their lives) for my sake, all armed with various weapons and missiles, all well skilled in military science.”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r>
              <a:tr h="1309664">
                <a:tc>
                  <a:txBody>
                    <a:bodyPr/>
                    <a:lstStyle/>
                    <a:p>
                      <a:r>
                        <a:rPr lang="en-CA" sz="2400" i="1" kern="1200" smtClean="0">
                          <a:solidFill>
                            <a:schemeClr val="dk1"/>
                          </a:solidFill>
                          <a:latin typeface="+mn-lt"/>
                          <a:ea typeface="+mn-ea"/>
                          <a:cs typeface="+mn-cs"/>
                        </a:rPr>
                        <a:t>Anye cha bahavah shooraa madarthe tyaktajeevitaah;</a:t>
                      </a:r>
                    </a:p>
                    <a:p>
                      <a:r>
                        <a:rPr lang="en-CA" sz="2400" i="1" kern="1200" smtClean="0">
                          <a:solidFill>
                            <a:schemeClr val="dk1"/>
                          </a:solidFill>
                          <a:latin typeface="+mn-lt"/>
                          <a:ea typeface="+mn-ea"/>
                          <a:cs typeface="+mn-cs"/>
                        </a:rPr>
                        <a:t>Naanaashastrapraharanaah sarve yuddhavishaaradaah.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vMerge="1">
                  <a:txBody>
                    <a:bodyPr/>
                    <a:lstStyle/>
                    <a:p>
                      <a:pPr>
                        <a:spcBef>
                          <a:spcPts val="0"/>
                        </a:spcBef>
                      </a:pP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4191500286"/>
              </p:ext>
            </p:extLst>
          </p:nvPr>
        </p:nvGraphicFramePr>
        <p:xfrm>
          <a:off x="285534" y="3955118"/>
          <a:ext cx="11595100" cy="2818185"/>
        </p:xfrm>
        <a:graphic>
          <a:graphicData uri="http://schemas.openxmlformats.org/drawingml/2006/table">
            <a:tbl>
              <a:tblPr>
                <a:tableStyleId>{74C1A8A3-306A-4EB7-A6B1-4F7E0EB9C5D6}</a:tableStyleId>
              </a:tblPr>
              <a:tblGrid>
                <a:gridCol w="7552778"/>
                <a:gridCol w="4042322"/>
              </a:tblGrid>
              <a:tr h="1263705">
                <a:tc>
                  <a:txBody>
                    <a:bodyPr/>
                    <a:lstStyle/>
                    <a:p>
                      <a:r>
                        <a:rPr lang="sa-IN" sz="2800" smtClean="0"/>
                        <a:t>अपर्याप्तं तदस्माकं बलं भीष्माभिरक्षितम् ।</a:t>
                      </a:r>
                    </a:p>
                    <a:p>
                      <a:r>
                        <a:rPr lang="sa-IN" sz="2800" smtClean="0"/>
                        <a:t>पर्याप्तं त्विदमेतेषां बलं भीमाभिरक्षितम् ॥ १-१०॥</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rowSpan="2">
                  <a:txBody>
                    <a:bodyPr/>
                    <a:lstStyle/>
                    <a:p>
                      <a:pPr>
                        <a:spcBef>
                          <a:spcPts val="0"/>
                        </a:spcBef>
                      </a:pPr>
                      <a:r>
                        <a:rPr lang="en-CA" sz="2400" b="1" smtClean="0"/>
                        <a:t>“This army of ours protected by Bhishma is immeasurable, whereas their army, protected by Bhima, is limited.”</a:t>
                      </a: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r>
              <a:tr h="1309664">
                <a:tc>
                  <a:txBody>
                    <a:bodyPr/>
                    <a:lstStyle/>
                    <a:p>
                      <a:pPr>
                        <a:spcBef>
                          <a:spcPts val="0"/>
                        </a:spcBef>
                      </a:pPr>
                      <a:r>
                        <a:rPr lang="en-CA" sz="2400" i="1" smtClean="0"/>
                        <a:t>Aparyaaptam tad asmaakam balam bheeshmaabhirakshitam;</a:t>
                      </a:r>
                    </a:p>
                    <a:p>
                      <a:pPr>
                        <a:spcBef>
                          <a:spcPts val="0"/>
                        </a:spcBef>
                      </a:pPr>
                      <a:r>
                        <a:rPr lang="en-CA" sz="2400" i="1" smtClean="0"/>
                        <a:t>Paryaaptam twidam eteshaam balam bheemaabhirakshitam.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vMerge="1">
                  <a:txBody>
                    <a:bodyPr/>
                    <a:lstStyle/>
                    <a:p>
                      <a:pPr>
                        <a:spcBef>
                          <a:spcPts val="0"/>
                        </a:spcBef>
                      </a:pP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bl>
          </a:graphicData>
        </a:graphic>
      </p:graphicFrame>
    </p:spTree>
    <p:extLst>
      <p:ext uri="{BB962C8B-B14F-4D97-AF65-F5344CB8AC3E}">
        <p14:creationId xmlns:p14="http://schemas.microsoft.com/office/powerpoint/2010/main" val="588272160"/>
      </p:ext>
    </p:extLst>
  </p:cSld>
  <p:clrMapOvr>
    <a:masterClrMapping/>
  </p:clrMapOvr>
  <mc:AlternateContent xmlns:mc="http://schemas.openxmlformats.org/markup-compatibility/2006" xmlns:p14="http://schemas.microsoft.com/office/powerpoint/2010/main">
    <mc:Choice Requires="p14">
      <p:transition spd="slow" p14:dur="3000" advClick="0" advTm="18000"/>
    </mc:Choice>
    <mc:Fallback xmlns="">
      <p:transition spd="slow" advClick="0" advTm="18000"/>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i="1">
                <a:solidFill>
                  <a:srgbClr val="0070C0"/>
                </a:solidFill>
              </a:rPr>
              <a:t>Om </a:t>
            </a:r>
            <a:r>
              <a:rPr lang="en-CA" i="1" err="1">
                <a:solidFill>
                  <a:srgbClr val="0070C0"/>
                </a:solidFill>
              </a:rPr>
              <a:t>Namo</a:t>
            </a:r>
            <a:r>
              <a:rPr lang="en-CA" i="1">
                <a:solidFill>
                  <a:srgbClr val="0070C0"/>
                </a:solidFill>
              </a:rPr>
              <a:t> </a:t>
            </a:r>
            <a:r>
              <a:rPr lang="en-CA" i="1" err="1">
                <a:solidFill>
                  <a:srgbClr val="0070C0"/>
                </a:solidFill>
              </a:rPr>
              <a:t>Bhagavathe</a:t>
            </a:r>
            <a:r>
              <a:rPr lang="en-CA" i="1">
                <a:solidFill>
                  <a:srgbClr val="0070C0"/>
                </a:solidFill>
              </a:rPr>
              <a:t> </a:t>
            </a:r>
            <a:r>
              <a:rPr lang="en-CA" i="1" err="1" smtClean="0">
                <a:solidFill>
                  <a:srgbClr val="0070C0"/>
                </a:solidFill>
              </a:rPr>
              <a:t>Vasudevaya</a:t>
            </a:r>
            <a:endParaRPr lang="en-CA"/>
          </a:p>
        </p:txBody>
      </p:sp>
      <p:graphicFrame>
        <p:nvGraphicFramePr>
          <p:cNvPr id="9" name="Table 8"/>
          <p:cNvGraphicFramePr>
            <a:graphicFrameLocks noGrp="1"/>
          </p:cNvGraphicFramePr>
          <p:nvPr>
            <p:extLst>
              <p:ext uri="{D42A27DB-BD31-4B8C-83A1-F6EECF244321}">
                <p14:modId xmlns:p14="http://schemas.microsoft.com/office/powerpoint/2010/main" val="4111423368"/>
              </p:ext>
            </p:extLst>
          </p:nvPr>
        </p:nvGraphicFramePr>
        <p:xfrm>
          <a:off x="285534" y="1157189"/>
          <a:ext cx="11595100" cy="2573369"/>
        </p:xfrm>
        <a:graphic>
          <a:graphicData uri="http://schemas.openxmlformats.org/drawingml/2006/table">
            <a:tbl>
              <a:tblPr>
                <a:tableStyleId>{74C1A8A3-306A-4EB7-A6B1-4F7E0EB9C5D6}</a:tableStyleId>
              </a:tblPr>
              <a:tblGrid>
                <a:gridCol w="7552778"/>
                <a:gridCol w="4042322"/>
              </a:tblGrid>
              <a:tr h="1263705">
                <a:tc>
                  <a:txBody>
                    <a:bodyPr/>
                    <a:lstStyle/>
                    <a:p>
                      <a:r>
                        <a:rPr lang="sa-IN" sz="2800" kern="1200" smtClean="0">
                          <a:solidFill>
                            <a:schemeClr val="dk1"/>
                          </a:solidFill>
                          <a:latin typeface="+mn-lt"/>
                          <a:ea typeface="+mn-ea"/>
                          <a:cs typeface="+mn-cs"/>
                        </a:rPr>
                        <a:t>अयनेषु च सर्वेषु यथाभागमवस्थिताः ।</a:t>
                      </a:r>
                    </a:p>
                    <a:p>
                      <a:r>
                        <a:rPr lang="sa-IN" sz="2800" kern="1200" smtClean="0">
                          <a:solidFill>
                            <a:schemeClr val="dk1"/>
                          </a:solidFill>
                          <a:latin typeface="+mn-lt"/>
                          <a:ea typeface="+mn-ea"/>
                          <a:cs typeface="+mn-cs"/>
                        </a:rPr>
                        <a:t>भीष्ममेवाभिरक्षन्तु भवन्तः सर्व एव हि ॥ १-११॥</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rowSpan="2">
                  <a:txBody>
                    <a:bodyPr/>
                    <a:lstStyle/>
                    <a:p>
                      <a:pPr>
                        <a:spcBef>
                          <a:spcPts val="0"/>
                        </a:spcBef>
                      </a:pPr>
                      <a:r>
                        <a:rPr lang="en-CA" sz="2400" b="1" smtClean="0"/>
                        <a:t>“You all, stationed in your respective positions in the several divisions of the army, protect Bhishma alone”.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r>
              <a:tr h="1309664">
                <a:tc>
                  <a:txBody>
                    <a:bodyPr/>
                    <a:lstStyle/>
                    <a:p>
                      <a:r>
                        <a:rPr lang="en-CA" sz="2400" i="1" kern="1200" smtClean="0">
                          <a:solidFill>
                            <a:schemeClr val="dk1"/>
                          </a:solidFill>
                          <a:latin typeface="+mn-lt"/>
                          <a:ea typeface="+mn-ea"/>
                          <a:cs typeface="+mn-cs"/>
                        </a:rPr>
                        <a:t>Ayaneshu cha sarveshu yathaabhaagam avasthitaah;</a:t>
                      </a:r>
                    </a:p>
                    <a:p>
                      <a:r>
                        <a:rPr lang="en-CA" sz="2400" i="1" kern="1200" smtClean="0">
                          <a:solidFill>
                            <a:schemeClr val="dk1"/>
                          </a:solidFill>
                          <a:latin typeface="+mn-lt"/>
                          <a:ea typeface="+mn-ea"/>
                          <a:cs typeface="+mn-cs"/>
                        </a:rPr>
                        <a:t>Bheeshmam evaabhirakshantu bhavantah sarva eva hi.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vMerge="1">
                  <a:txBody>
                    <a:bodyPr/>
                    <a:lstStyle/>
                    <a:p>
                      <a:pPr>
                        <a:spcBef>
                          <a:spcPts val="0"/>
                        </a:spcBef>
                      </a:pP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1585741988"/>
              </p:ext>
            </p:extLst>
          </p:nvPr>
        </p:nvGraphicFramePr>
        <p:xfrm>
          <a:off x="285534" y="3955118"/>
          <a:ext cx="11595100" cy="2573369"/>
        </p:xfrm>
        <a:graphic>
          <a:graphicData uri="http://schemas.openxmlformats.org/drawingml/2006/table">
            <a:tbl>
              <a:tblPr>
                <a:tableStyleId>{74C1A8A3-306A-4EB7-A6B1-4F7E0EB9C5D6}</a:tableStyleId>
              </a:tblPr>
              <a:tblGrid>
                <a:gridCol w="7552778"/>
                <a:gridCol w="4042322"/>
              </a:tblGrid>
              <a:tr h="1263705">
                <a:tc>
                  <a:txBody>
                    <a:bodyPr/>
                    <a:lstStyle/>
                    <a:p>
                      <a:r>
                        <a:rPr lang="sa-IN" sz="2800" smtClean="0"/>
                        <a:t>तस्य सञ्जनयन्हर्षं कुरुवृद्धः पितामहः ।</a:t>
                      </a:r>
                    </a:p>
                    <a:p>
                      <a:r>
                        <a:rPr lang="sa-IN" sz="2800" smtClean="0"/>
                        <a:t>सिंहनादं विनद्योच्चैः शङ्खं दध्मौ प्रतापवान् ॥ १-१२॥</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rowSpan="2">
                  <a:txBody>
                    <a:bodyPr/>
                    <a:lstStyle/>
                    <a:p>
                      <a:pPr>
                        <a:spcBef>
                          <a:spcPts val="0"/>
                        </a:spcBef>
                      </a:pPr>
                      <a:r>
                        <a:rPr lang="en-CA" sz="2400" b="1" smtClean="0"/>
                        <a:t>The glorious grandfather, the eldest of the Kauravas (Bhishma), roared like a lion and blew his conch very loudly, giving Duryodhana joy. </a:t>
                      </a: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r>
              <a:tr h="1309664">
                <a:tc>
                  <a:txBody>
                    <a:bodyPr/>
                    <a:lstStyle/>
                    <a:p>
                      <a:pPr>
                        <a:spcBef>
                          <a:spcPts val="0"/>
                        </a:spcBef>
                      </a:pPr>
                      <a:r>
                        <a:rPr lang="en-CA" sz="2400" i="1" smtClean="0"/>
                        <a:t>Tasya sanjanayan harsham kuruvriddhah pitaamahah;</a:t>
                      </a:r>
                    </a:p>
                    <a:p>
                      <a:pPr>
                        <a:spcBef>
                          <a:spcPts val="0"/>
                        </a:spcBef>
                      </a:pPr>
                      <a:r>
                        <a:rPr lang="en-CA" sz="2400" i="1" smtClean="0"/>
                        <a:t>Simhanaadam vinadyocchaih shankham dadhmau prataapavaan.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vMerge="1">
                  <a:txBody>
                    <a:bodyPr/>
                    <a:lstStyle/>
                    <a:p>
                      <a:pPr>
                        <a:spcBef>
                          <a:spcPts val="0"/>
                        </a:spcBef>
                      </a:pP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bl>
          </a:graphicData>
        </a:graphic>
      </p:graphicFrame>
    </p:spTree>
    <p:extLst>
      <p:ext uri="{BB962C8B-B14F-4D97-AF65-F5344CB8AC3E}">
        <p14:creationId xmlns:p14="http://schemas.microsoft.com/office/powerpoint/2010/main" val="1671841971"/>
      </p:ext>
    </p:extLst>
  </p:cSld>
  <p:clrMapOvr>
    <a:masterClrMapping/>
  </p:clrMapOvr>
  <mc:AlternateContent xmlns:mc="http://schemas.openxmlformats.org/markup-compatibility/2006" xmlns:p14="http://schemas.microsoft.com/office/powerpoint/2010/main">
    <mc:Choice Requires="p14">
      <p:transition spd="slow" p14:dur="3000" advClick="0" advTm="18000"/>
    </mc:Choice>
    <mc:Fallback xmlns="">
      <p:transition spd="slow" advClick="0" advTm="18000"/>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i="1">
                <a:solidFill>
                  <a:srgbClr val="0070C0"/>
                </a:solidFill>
              </a:rPr>
              <a:t>Om </a:t>
            </a:r>
            <a:r>
              <a:rPr lang="en-CA" i="1" err="1">
                <a:solidFill>
                  <a:srgbClr val="0070C0"/>
                </a:solidFill>
              </a:rPr>
              <a:t>Namo</a:t>
            </a:r>
            <a:r>
              <a:rPr lang="en-CA" i="1">
                <a:solidFill>
                  <a:srgbClr val="0070C0"/>
                </a:solidFill>
              </a:rPr>
              <a:t> </a:t>
            </a:r>
            <a:r>
              <a:rPr lang="en-CA" i="1" err="1">
                <a:solidFill>
                  <a:srgbClr val="0070C0"/>
                </a:solidFill>
              </a:rPr>
              <a:t>Bhagavathe</a:t>
            </a:r>
            <a:r>
              <a:rPr lang="en-CA" i="1">
                <a:solidFill>
                  <a:srgbClr val="0070C0"/>
                </a:solidFill>
              </a:rPr>
              <a:t> </a:t>
            </a:r>
            <a:r>
              <a:rPr lang="en-CA" i="1" err="1" smtClean="0">
                <a:solidFill>
                  <a:srgbClr val="0070C0"/>
                </a:solidFill>
              </a:rPr>
              <a:t>Vasudevaya</a:t>
            </a:r>
            <a:endParaRPr lang="en-CA"/>
          </a:p>
        </p:txBody>
      </p:sp>
      <p:graphicFrame>
        <p:nvGraphicFramePr>
          <p:cNvPr id="9" name="Table 8"/>
          <p:cNvGraphicFramePr>
            <a:graphicFrameLocks noGrp="1"/>
          </p:cNvGraphicFramePr>
          <p:nvPr>
            <p:extLst>
              <p:ext uri="{D42A27DB-BD31-4B8C-83A1-F6EECF244321}">
                <p14:modId xmlns:p14="http://schemas.microsoft.com/office/powerpoint/2010/main" val="2643067506"/>
              </p:ext>
            </p:extLst>
          </p:nvPr>
        </p:nvGraphicFramePr>
        <p:xfrm>
          <a:off x="285534" y="1157189"/>
          <a:ext cx="11595100" cy="2651760"/>
        </p:xfrm>
        <a:graphic>
          <a:graphicData uri="http://schemas.openxmlformats.org/drawingml/2006/table">
            <a:tbl>
              <a:tblPr>
                <a:tableStyleId>{74C1A8A3-306A-4EB7-A6B1-4F7E0EB9C5D6}</a:tableStyleId>
              </a:tblPr>
              <a:tblGrid>
                <a:gridCol w="7552778"/>
                <a:gridCol w="4042322"/>
              </a:tblGrid>
              <a:tr h="1263705">
                <a:tc>
                  <a:txBody>
                    <a:bodyPr/>
                    <a:lstStyle/>
                    <a:p>
                      <a:r>
                        <a:rPr lang="sa-IN" sz="2800" kern="1200" smtClean="0">
                          <a:solidFill>
                            <a:schemeClr val="dk1"/>
                          </a:solidFill>
                          <a:latin typeface="+mn-lt"/>
                          <a:ea typeface="+mn-ea"/>
                          <a:cs typeface="+mn-cs"/>
                        </a:rPr>
                        <a:t>ततः शङ्खाश्च भेर्यश्च पणवानकगोमुखाः ।</a:t>
                      </a:r>
                    </a:p>
                    <a:p>
                      <a:r>
                        <a:rPr lang="sa-IN" sz="2800" kern="1200" smtClean="0">
                          <a:solidFill>
                            <a:schemeClr val="dk1"/>
                          </a:solidFill>
                          <a:latin typeface="+mn-lt"/>
                          <a:ea typeface="+mn-ea"/>
                          <a:cs typeface="+mn-cs"/>
                        </a:rPr>
                        <a:t>सहसैवाभ्यहन्यन्त स शब्दस्तुमुलोऽभवत् ॥ १-१३॥</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rowSpan="2">
                  <a:txBody>
                    <a:bodyPr/>
                    <a:lstStyle/>
                    <a:p>
                      <a:pPr>
                        <a:spcBef>
                          <a:spcPts val="0"/>
                        </a:spcBef>
                      </a:pPr>
                      <a:r>
                        <a:rPr lang="en-CA" sz="2400" b="1" smtClean="0"/>
                        <a:t>Then (following Bhishma), conches and kettle-drums, bugle, trumpets and cow-horns blared forth quite suddenly (from the side of the Kauravas); and the sound was tremendous.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r>
              <a:tr h="1309664">
                <a:tc>
                  <a:txBody>
                    <a:bodyPr/>
                    <a:lstStyle/>
                    <a:p>
                      <a:r>
                        <a:rPr lang="en-CA" sz="2400" i="1" kern="1200" smtClean="0">
                          <a:solidFill>
                            <a:schemeClr val="dk1"/>
                          </a:solidFill>
                          <a:latin typeface="+mn-lt"/>
                          <a:ea typeface="+mn-ea"/>
                          <a:cs typeface="+mn-cs"/>
                        </a:rPr>
                        <a:t>Tatah shankhaashcha bheryashcha panavaanakagomukhaah;</a:t>
                      </a:r>
                    </a:p>
                    <a:p>
                      <a:r>
                        <a:rPr lang="en-CA" sz="2400" i="1" kern="1200" smtClean="0">
                          <a:solidFill>
                            <a:schemeClr val="dk1"/>
                          </a:solidFill>
                          <a:latin typeface="+mn-lt"/>
                          <a:ea typeface="+mn-ea"/>
                          <a:cs typeface="+mn-cs"/>
                        </a:rPr>
                        <a:t>Sahasaivaabhyahanyanta sa shabdastumulo’bhavat.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vMerge="1">
                  <a:txBody>
                    <a:bodyPr/>
                    <a:lstStyle/>
                    <a:p>
                      <a:pPr>
                        <a:spcBef>
                          <a:spcPts val="0"/>
                        </a:spcBef>
                      </a:pP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3944603236"/>
              </p:ext>
            </p:extLst>
          </p:nvPr>
        </p:nvGraphicFramePr>
        <p:xfrm>
          <a:off x="285534" y="3955118"/>
          <a:ext cx="11595100" cy="2573369"/>
        </p:xfrm>
        <a:graphic>
          <a:graphicData uri="http://schemas.openxmlformats.org/drawingml/2006/table">
            <a:tbl>
              <a:tblPr>
                <a:tableStyleId>{74C1A8A3-306A-4EB7-A6B1-4F7E0EB9C5D6}</a:tableStyleId>
              </a:tblPr>
              <a:tblGrid>
                <a:gridCol w="7552778"/>
                <a:gridCol w="4042322"/>
              </a:tblGrid>
              <a:tr h="1263705">
                <a:tc>
                  <a:txBody>
                    <a:bodyPr/>
                    <a:lstStyle/>
                    <a:p>
                      <a:r>
                        <a:rPr lang="sa-IN" sz="2800" smtClean="0"/>
                        <a:t>ततः श्वेतैर्हयैर्युक्ते महति स्यन्दने स्थितौ ।</a:t>
                      </a:r>
                    </a:p>
                    <a:p>
                      <a:r>
                        <a:rPr lang="sa-IN" sz="2800" smtClean="0"/>
                        <a:t>माधवः पाण्डवश्चैव दिव्यौ शङ्खौ प्रदध्मतुः ॥ १-१४॥</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rowSpan="2">
                  <a:txBody>
                    <a:bodyPr/>
                    <a:lstStyle/>
                    <a:p>
                      <a:pPr>
                        <a:spcBef>
                          <a:spcPts val="0"/>
                        </a:spcBef>
                      </a:pPr>
                      <a:r>
                        <a:rPr lang="en-CA" sz="2400" b="1" smtClean="0"/>
                        <a:t>Then, Madhava (Krishna), and the son of Pandu (Arjuna), seated in their magnificent chariot drawn by white horses, blew their divine conches.</a:t>
                      </a: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r>
              <a:tr h="1309664">
                <a:tc>
                  <a:txBody>
                    <a:bodyPr/>
                    <a:lstStyle/>
                    <a:p>
                      <a:pPr>
                        <a:spcBef>
                          <a:spcPts val="0"/>
                        </a:spcBef>
                      </a:pPr>
                      <a:r>
                        <a:rPr lang="en-CA" sz="2400" i="1" smtClean="0"/>
                        <a:t>Tatah shvetair hayair yukte mahati syandane sthitau;</a:t>
                      </a:r>
                    </a:p>
                    <a:p>
                      <a:pPr>
                        <a:spcBef>
                          <a:spcPts val="0"/>
                        </a:spcBef>
                      </a:pPr>
                      <a:r>
                        <a:rPr lang="en-CA" sz="2400" i="1" smtClean="0"/>
                        <a:t>Maadhavah paandavashchaiva divyau shankhau pradadhmatuh.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vMerge="1">
                  <a:txBody>
                    <a:bodyPr/>
                    <a:lstStyle/>
                    <a:p>
                      <a:pPr>
                        <a:spcBef>
                          <a:spcPts val="0"/>
                        </a:spcBef>
                      </a:pPr>
                      <a:endParaRPr lang="en-US" sz="2400" b="1" kern="1200" spc="200" smtClean="0">
                        <a:solidFill>
                          <a:srgbClr val="FF0000"/>
                        </a:solidFill>
                        <a:latin typeface="+mn-lt"/>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bl>
          </a:graphicData>
        </a:graphic>
      </p:graphicFrame>
    </p:spTree>
    <p:extLst>
      <p:ext uri="{BB962C8B-B14F-4D97-AF65-F5344CB8AC3E}">
        <p14:creationId xmlns:p14="http://schemas.microsoft.com/office/powerpoint/2010/main" val="832082250"/>
      </p:ext>
    </p:extLst>
  </p:cSld>
  <p:clrMapOvr>
    <a:masterClrMapping/>
  </p:clrMapOvr>
  <mc:AlternateContent xmlns:mc="http://schemas.openxmlformats.org/markup-compatibility/2006" xmlns:p14="http://schemas.microsoft.com/office/powerpoint/2010/main">
    <mc:Choice Requires="p14">
      <p:transition spd="slow" p14:dur="3000" advClick="0" advTm="18000"/>
    </mc:Choice>
    <mc:Fallback xmlns="">
      <p:transition spd="slow" advClick="0" advTm="18000"/>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1285</TotalTime>
  <Words>2763</Words>
  <Application>Microsoft Office PowerPoint</Application>
  <PresentationFormat>Widescreen</PresentationFormat>
  <Paragraphs>332</Paragraphs>
  <Slides>27</Slides>
  <Notes>25</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27</vt:i4>
      </vt:variant>
    </vt:vector>
  </HeadingPairs>
  <TitlesOfParts>
    <vt:vector size="35" baseType="lpstr">
      <vt:lpstr>Arial</vt:lpstr>
      <vt:lpstr>Calibri</vt:lpstr>
      <vt:lpstr>Calibri Light</vt:lpstr>
      <vt:lpstr>Candara</vt:lpstr>
      <vt:lpstr>Mangal</vt:lpstr>
      <vt:lpstr>Segoe UI Emoji</vt:lpstr>
      <vt:lpstr>Times New Roman</vt:lpstr>
      <vt:lpstr>Office Theme</vt:lpstr>
      <vt:lpstr>Shrimad Bhagavad Gita</vt:lpstr>
      <vt:lpstr>PowerPoint Presentation</vt:lpstr>
      <vt:lpstr>Om Namo Bhagavathe Vasudevaya</vt:lpstr>
      <vt:lpstr>Om Namo Bhagavathe Vasudevaya</vt:lpstr>
      <vt:lpstr>Om Namo Bhagavathe Vasudevaya</vt:lpstr>
      <vt:lpstr>Om Namo Bhagavathe Vasudevaya</vt:lpstr>
      <vt:lpstr>Om Namo Bhagavathe Vasudevaya</vt:lpstr>
      <vt:lpstr>Om Namo Bhagavathe Vasudevaya</vt:lpstr>
      <vt:lpstr>Om Namo Bhagavathe Vasudevaya</vt:lpstr>
      <vt:lpstr>Om Namo Bhagavathe Vasudevaya</vt:lpstr>
      <vt:lpstr>Om Namo Bhagavathe Vasudevaya</vt:lpstr>
      <vt:lpstr>Om Namo Bhagavathe Vasudevaya</vt:lpstr>
      <vt:lpstr>Om Namo Bhagavathe Vasudevaya</vt:lpstr>
      <vt:lpstr>Om Namo Bhagavathe Vasudevaya</vt:lpstr>
      <vt:lpstr>Om Namo Bhagavathe Vasudevaya</vt:lpstr>
      <vt:lpstr>Om Namo Bhagavathe Vasudevaya</vt:lpstr>
      <vt:lpstr>Om Namo Bhagavathe Vasudevaya</vt:lpstr>
      <vt:lpstr>Om Namo Bhagavathe Vasudevaya</vt:lpstr>
      <vt:lpstr>Om Namo Bhagavathe Vasudevaya</vt:lpstr>
      <vt:lpstr>Om Namo Bhagavathe Vasudevaya</vt:lpstr>
      <vt:lpstr>Om Namo Bhagavathe Vasudevaya</vt:lpstr>
      <vt:lpstr>Om Namo Bhagavathe Vasudevaya</vt:lpstr>
      <vt:lpstr>Om Namo Bhagavathe Vasudevaya</vt:lpstr>
      <vt:lpstr>Om Namo Bhagavathe Vasudevaya</vt:lpstr>
      <vt:lpstr>Om Namo Bhagavathe Vasudevaya</vt:lpstr>
      <vt:lpstr>Om Namo Bhagavathe Vasudevaya</vt:lpstr>
      <vt:lpstr>Om Namo Bhagavathe Vasudevaya</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Shri Vishnu Sahasranamam</dc:title>
  <dc:creator>Mahesh Aravamudan</dc:creator>
  <cp:lastModifiedBy>Mahesh Aravamudan</cp:lastModifiedBy>
  <cp:revision>91</cp:revision>
  <dcterms:created xsi:type="dcterms:W3CDTF">2022-06-05T16:14:19Z</dcterms:created>
  <dcterms:modified xsi:type="dcterms:W3CDTF">2022-09-15T01:24:58Z</dcterms:modified>
</cp:coreProperties>
</file>