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96" r:id="rId3"/>
    <p:sldId id="272" r:id="rId4"/>
    <p:sldId id="273" r:id="rId5"/>
    <p:sldId id="274" r:id="rId6"/>
    <p:sldId id="297" r:id="rId7"/>
    <p:sldId id="298" r:id="rId8"/>
    <p:sldId id="299" r:id="rId9"/>
    <p:sldId id="275" r:id="rId10"/>
    <p:sldId id="276" r:id="rId11"/>
    <p:sldId id="277" r:id="rId12"/>
    <p:sldId id="278" r:id="rId13"/>
    <p:sldId id="279" r:id="rId14"/>
    <p:sldId id="280" r:id="rId15"/>
    <p:sldId id="300" r:id="rId16"/>
    <p:sldId id="281" r:id="rId17"/>
    <p:sldId id="282" r:id="rId18"/>
    <p:sldId id="302" r:id="rId19"/>
    <p:sldId id="301" r:id="rId20"/>
    <p:sldId id="284" r:id="rId21"/>
    <p:sldId id="283" r:id="rId22"/>
    <p:sldId id="285" r:id="rId23"/>
    <p:sldId id="286" r:id="rId24"/>
    <p:sldId id="287" r:id="rId25"/>
    <p:sldId id="288" r:id="rId26"/>
    <p:sldId id="290" r:id="rId27"/>
    <p:sldId id="291" r:id="rId28"/>
    <p:sldId id="292" r:id="rId29"/>
    <p:sldId id="293" r:id="rId30"/>
    <p:sldId id="294" r:id="rId31"/>
    <p:sldId id="295" r:id="rId32"/>
    <p:sldId id="303" r:id="rId33"/>
    <p:sldId id="304" r:id="rId34"/>
    <p:sldId id="305" r:id="rId35"/>
    <p:sldId id="306" r:id="rId36"/>
    <p:sldId id="307" r:id="rId37"/>
    <p:sldId id="308" r:id="rId38"/>
    <p:sldId id="309" r:id="rId39"/>
    <p:sldId id="310" r:id="rId40"/>
    <p:sldId id="311" r:id="rId41"/>
    <p:sldId id="312"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36" d="100"/>
          <a:sy n="36" d="100"/>
        </p:scale>
        <p:origin x="66" y="8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B5A491-1114-45FA-B5A2-68292E0521BD}" type="datetimeFigureOut">
              <a:rPr lang="en-CA" smtClean="0"/>
              <a:t>2022-09-15</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F16A4A-D83E-4A03-99CA-80CBDCDE5AD7}" type="slidenum">
              <a:rPr lang="en-CA" smtClean="0"/>
              <a:t>‹#›</a:t>
            </a:fld>
            <a:endParaRPr lang="en-CA"/>
          </a:p>
        </p:txBody>
      </p:sp>
    </p:spTree>
    <p:extLst>
      <p:ext uri="{BB962C8B-B14F-4D97-AF65-F5344CB8AC3E}">
        <p14:creationId xmlns:p14="http://schemas.microsoft.com/office/powerpoint/2010/main" val="4154246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a:t>
            </a:fld>
            <a:endParaRPr lang="en-CA"/>
          </a:p>
        </p:txBody>
      </p:sp>
    </p:spTree>
    <p:extLst>
      <p:ext uri="{BB962C8B-B14F-4D97-AF65-F5344CB8AC3E}">
        <p14:creationId xmlns:p14="http://schemas.microsoft.com/office/powerpoint/2010/main" val="3888389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12</a:t>
            </a:fld>
            <a:endParaRPr lang="en-CA"/>
          </a:p>
        </p:txBody>
      </p:sp>
    </p:spTree>
    <p:extLst>
      <p:ext uri="{BB962C8B-B14F-4D97-AF65-F5344CB8AC3E}">
        <p14:creationId xmlns:p14="http://schemas.microsoft.com/office/powerpoint/2010/main" val="211064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13</a:t>
            </a:fld>
            <a:endParaRPr lang="en-CA"/>
          </a:p>
        </p:txBody>
      </p:sp>
    </p:spTree>
    <p:extLst>
      <p:ext uri="{BB962C8B-B14F-4D97-AF65-F5344CB8AC3E}">
        <p14:creationId xmlns:p14="http://schemas.microsoft.com/office/powerpoint/2010/main" val="10741650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14</a:t>
            </a:fld>
            <a:endParaRPr lang="en-CA"/>
          </a:p>
        </p:txBody>
      </p:sp>
    </p:spTree>
    <p:extLst>
      <p:ext uri="{BB962C8B-B14F-4D97-AF65-F5344CB8AC3E}">
        <p14:creationId xmlns:p14="http://schemas.microsoft.com/office/powerpoint/2010/main" val="3092333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15</a:t>
            </a:fld>
            <a:endParaRPr lang="en-CA"/>
          </a:p>
        </p:txBody>
      </p:sp>
    </p:spTree>
    <p:extLst>
      <p:ext uri="{BB962C8B-B14F-4D97-AF65-F5344CB8AC3E}">
        <p14:creationId xmlns:p14="http://schemas.microsoft.com/office/powerpoint/2010/main" val="1826333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16</a:t>
            </a:fld>
            <a:endParaRPr lang="en-CA"/>
          </a:p>
        </p:txBody>
      </p:sp>
    </p:spTree>
    <p:extLst>
      <p:ext uri="{BB962C8B-B14F-4D97-AF65-F5344CB8AC3E}">
        <p14:creationId xmlns:p14="http://schemas.microsoft.com/office/powerpoint/2010/main" val="3830918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17</a:t>
            </a:fld>
            <a:endParaRPr lang="en-CA"/>
          </a:p>
        </p:txBody>
      </p:sp>
    </p:spTree>
    <p:extLst>
      <p:ext uri="{BB962C8B-B14F-4D97-AF65-F5344CB8AC3E}">
        <p14:creationId xmlns:p14="http://schemas.microsoft.com/office/powerpoint/2010/main" val="37441435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18</a:t>
            </a:fld>
            <a:endParaRPr lang="en-CA"/>
          </a:p>
        </p:txBody>
      </p:sp>
    </p:spTree>
    <p:extLst>
      <p:ext uri="{BB962C8B-B14F-4D97-AF65-F5344CB8AC3E}">
        <p14:creationId xmlns:p14="http://schemas.microsoft.com/office/powerpoint/2010/main" val="2195034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19</a:t>
            </a:fld>
            <a:endParaRPr lang="en-CA"/>
          </a:p>
        </p:txBody>
      </p:sp>
    </p:spTree>
    <p:extLst>
      <p:ext uri="{BB962C8B-B14F-4D97-AF65-F5344CB8AC3E}">
        <p14:creationId xmlns:p14="http://schemas.microsoft.com/office/powerpoint/2010/main" val="30396182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20</a:t>
            </a:fld>
            <a:endParaRPr lang="en-CA"/>
          </a:p>
        </p:txBody>
      </p:sp>
    </p:spTree>
    <p:extLst>
      <p:ext uri="{BB962C8B-B14F-4D97-AF65-F5344CB8AC3E}">
        <p14:creationId xmlns:p14="http://schemas.microsoft.com/office/powerpoint/2010/main" val="5080097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21</a:t>
            </a:fld>
            <a:endParaRPr lang="en-CA"/>
          </a:p>
        </p:txBody>
      </p:sp>
    </p:spTree>
    <p:extLst>
      <p:ext uri="{BB962C8B-B14F-4D97-AF65-F5344CB8AC3E}">
        <p14:creationId xmlns:p14="http://schemas.microsoft.com/office/powerpoint/2010/main" val="812778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4</a:t>
            </a:fld>
            <a:endParaRPr lang="en-CA"/>
          </a:p>
        </p:txBody>
      </p:sp>
    </p:spTree>
    <p:extLst>
      <p:ext uri="{BB962C8B-B14F-4D97-AF65-F5344CB8AC3E}">
        <p14:creationId xmlns:p14="http://schemas.microsoft.com/office/powerpoint/2010/main" val="30762359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22</a:t>
            </a:fld>
            <a:endParaRPr lang="en-CA"/>
          </a:p>
        </p:txBody>
      </p:sp>
    </p:spTree>
    <p:extLst>
      <p:ext uri="{BB962C8B-B14F-4D97-AF65-F5344CB8AC3E}">
        <p14:creationId xmlns:p14="http://schemas.microsoft.com/office/powerpoint/2010/main" val="11492809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23</a:t>
            </a:fld>
            <a:endParaRPr lang="en-CA"/>
          </a:p>
        </p:txBody>
      </p:sp>
    </p:spTree>
    <p:extLst>
      <p:ext uri="{BB962C8B-B14F-4D97-AF65-F5344CB8AC3E}">
        <p14:creationId xmlns:p14="http://schemas.microsoft.com/office/powerpoint/2010/main" val="31828411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24</a:t>
            </a:fld>
            <a:endParaRPr lang="en-CA"/>
          </a:p>
        </p:txBody>
      </p:sp>
    </p:spTree>
    <p:extLst>
      <p:ext uri="{BB962C8B-B14F-4D97-AF65-F5344CB8AC3E}">
        <p14:creationId xmlns:p14="http://schemas.microsoft.com/office/powerpoint/2010/main" val="14579113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25</a:t>
            </a:fld>
            <a:endParaRPr lang="en-CA"/>
          </a:p>
        </p:txBody>
      </p:sp>
    </p:spTree>
    <p:extLst>
      <p:ext uri="{BB962C8B-B14F-4D97-AF65-F5344CB8AC3E}">
        <p14:creationId xmlns:p14="http://schemas.microsoft.com/office/powerpoint/2010/main" val="28813641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26</a:t>
            </a:fld>
            <a:endParaRPr lang="en-CA"/>
          </a:p>
        </p:txBody>
      </p:sp>
    </p:spTree>
    <p:extLst>
      <p:ext uri="{BB962C8B-B14F-4D97-AF65-F5344CB8AC3E}">
        <p14:creationId xmlns:p14="http://schemas.microsoft.com/office/powerpoint/2010/main" val="10493285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27</a:t>
            </a:fld>
            <a:endParaRPr lang="en-CA"/>
          </a:p>
        </p:txBody>
      </p:sp>
    </p:spTree>
    <p:extLst>
      <p:ext uri="{BB962C8B-B14F-4D97-AF65-F5344CB8AC3E}">
        <p14:creationId xmlns:p14="http://schemas.microsoft.com/office/powerpoint/2010/main" val="23052596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28</a:t>
            </a:fld>
            <a:endParaRPr lang="en-CA"/>
          </a:p>
        </p:txBody>
      </p:sp>
    </p:spTree>
    <p:extLst>
      <p:ext uri="{BB962C8B-B14F-4D97-AF65-F5344CB8AC3E}">
        <p14:creationId xmlns:p14="http://schemas.microsoft.com/office/powerpoint/2010/main" val="25808087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29</a:t>
            </a:fld>
            <a:endParaRPr lang="en-CA"/>
          </a:p>
        </p:txBody>
      </p:sp>
    </p:spTree>
    <p:extLst>
      <p:ext uri="{BB962C8B-B14F-4D97-AF65-F5344CB8AC3E}">
        <p14:creationId xmlns:p14="http://schemas.microsoft.com/office/powerpoint/2010/main" val="87225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30</a:t>
            </a:fld>
            <a:endParaRPr lang="en-CA"/>
          </a:p>
        </p:txBody>
      </p:sp>
    </p:spTree>
    <p:extLst>
      <p:ext uri="{BB962C8B-B14F-4D97-AF65-F5344CB8AC3E}">
        <p14:creationId xmlns:p14="http://schemas.microsoft.com/office/powerpoint/2010/main" val="10112220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31</a:t>
            </a:fld>
            <a:endParaRPr lang="en-CA"/>
          </a:p>
        </p:txBody>
      </p:sp>
    </p:spTree>
    <p:extLst>
      <p:ext uri="{BB962C8B-B14F-4D97-AF65-F5344CB8AC3E}">
        <p14:creationId xmlns:p14="http://schemas.microsoft.com/office/powerpoint/2010/main" val="3431473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5</a:t>
            </a:fld>
            <a:endParaRPr lang="en-CA"/>
          </a:p>
        </p:txBody>
      </p:sp>
    </p:spTree>
    <p:extLst>
      <p:ext uri="{BB962C8B-B14F-4D97-AF65-F5344CB8AC3E}">
        <p14:creationId xmlns:p14="http://schemas.microsoft.com/office/powerpoint/2010/main" val="35970333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32</a:t>
            </a:fld>
            <a:endParaRPr lang="en-CA"/>
          </a:p>
        </p:txBody>
      </p:sp>
    </p:spTree>
    <p:extLst>
      <p:ext uri="{BB962C8B-B14F-4D97-AF65-F5344CB8AC3E}">
        <p14:creationId xmlns:p14="http://schemas.microsoft.com/office/powerpoint/2010/main" val="7617280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33</a:t>
            </a:fld>
            <a:endParaRPr lang="en-CA"/>
          </a:p>
        </p:txBody>
      </p:sp>
    </p:spTree>
    <p:extLst>
      <p:ext uri="{BB962C8B-B14F-4D97-AF65-F5344CB8AC3E}">
        <p14:creationId xmlns:p14="http://schemas.microsoft.com/office/powerpoint/2010/main" val="1484372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34</a:t>
            </a:fld>
            <a:endParaRPr lang="en-CA"/>
          </a:p>
        </p:txBody>
      </p:sp>
    </p:spTree>
    <p:extLst>
      <p:ext uri="{BB962C8B-B14F-4D97-AF65-F5344CB8AC3E}">
        <p14:creationId xmlns:p14="http://schemas.microsoft.com/office/powerpoint/2010/main" val="30934329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35</a:t>
            </a:fld>
            <a:endParaRPr lang="en-CA"/>
          </a:p>
        </p:txBody>
      </p:sp>
    </p:spTree>
    <p:extLst>
      <p:ext uri="{BB962C8B-B14F-4D97-AF65-F5344CB8AC3E}">
        <p14:creationId xmlns:p14="http://schemas.microsoft.com/office/powerpoint/2010/main" val="13134423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36</a:t>
            </a:fld>
            <a:endParaRPr lang="en-CA"/>
          </a:p>
        </p:txBody>
      </p:sp>
    </p:spTree>
    <p:extLst>
      <p:ext uri="{BB962C8B-B14F-4D97-AF65-F5344CB8AC3E}">
        <p14:creationId xmlns:p14="http://schemas.microsoft.com/office/powerpoint/2010/main" val="24885159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37</a:t>
            </a:fld>
            <a:endParaRPr lang="en-CA"/>
          </a:p>
        </p:txBody>
      </p:sp>
    </p:spTree>
    <p:extLst>
      <p:ext uri="{BB962C8B-B14F-4D97-AF65-F5344CB8AC3E}">
        <p14:creationId xmlns:p14="http://schemas.microsoft.com/office/powerpoint/2010/main" val="41947385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38</a:t>
            </a:fld>
            <a:endParaRPr lang="en-CA"/>
          </a:p>
        </p:txBody>
      </p:sp>
    </p:spTree>
    <p:extLst>
      <p:ext uri="{BB962C8B-B14F-4D97-AF65-F5344CB8AC3E}">
        <p14:creationId xmlns:p14="http://schemas.microsoft.com/office/powerpoint/2010/main" val="12043833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39</a:t>
            </a:fld>
            <a:endParaRPr lang="en-CA"/>
          </a:p>
        </p:txBody>
      </p:sp>
    </p:spTree>
    <p:extLst>
      <p:ext uri="{BB962C8B-B14F-4D97-AF65-F5344CB8AC3E}">
        <p14:creationId xmlns:p14="http://schemas.microsoft.com/office/powerpoint/2010/main" val="17649075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40</a:t>
            </a:fld>
            <a:endParaRPr lang="en-CA"/>
          </a:p>
        </p:txBody>
      </p:sp>
    </p:spTree>
    <p:extLst>
      <p:ext uri="{BB962C8B-B14F-4D97-AF65-F5344CB8AC3E}">
        <p14:creationId xmlns:p14="http://schemas.microsoft.com/office/powerpoint/2010/main" val="9404208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41</a:t>
            </a:fld>
            <a:endParaRPr lang="en-CA"/>
          </a:p>
        </p:txBody>
      </p:sp>
    </p:spTree>
    <p:extLst>
      <p:ext uri="{BB962C8B-B14F-4D97-AF65-F5344CB8AC3E}">
        <p14:creationId xmlns:p14="http://schemas.microsoft.com/office/powerpoint/2010/main" val="3521041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6</a:t>
            </a:fld>
            <a:endParaRPr lang="en-CA"/>
          </a:p>
        </p:txBody>
      </p:sp>
    </p:spTree>
    <p:extLst>
      <p:ext uri="{BB962C8B-B14F-4D97-AF65-F5344CB8AC3E}">
        <p14:creationId xmlns:p14="http://schemas.microsoft.com/office/powerpoint/2010/main" val="3106224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7</a:t>
            </a:fld>
            <a:endParaRPr lang="en-CA"/>
          </a:p>
        </p:txBody>
      </p:sp>
    </p:spTree>
    <p:extLst>
      <p:ext uri="{BB962C8B-B14F-4D97-AF65-F5344CB8AC3E}">
        <p14:creationId xmlns:p14="http://schemas.microsoft.com/office/powerpoint/2010/main" val="944142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8</a:t>
            </a:fld>
            <a:endParaRPr lang="en-CA"/>
          </a:p>
        </p:txBody>
      </p:sp>
    </p:spTree>
    <p:extLst>
      <p:ext uri="{BB962C8B-B14F-4D97-AF65-F5344CB8AC3E}">
        <p14:creationId xmlns:p14="http://schemas.microsoft.com/office/powerpoint/2010/main" val="3508555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9</a:t>
            </a:fld>
            <a:endParaRPr lang="en-CA"/>
          </a:p>
        </p:txBody>
      </p:sp>
    </p:spTree>
    <p:extLst>
      <p:ext uri="{BB962C8B-B14F-4D97-AF65-F5344CB8AC3E}">
        <p14:creationId xmlns:p14="http://schemas.microsoft.com/office/powerpoint/2010/main" val="1407583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10</a:t>
            </a:fld>
            <a:endParaRPr lang="en-CA"/>
          </a:p>
        </p:txBody>
      </p:sp>
    </p:spTree>
    <p:extLst>
      <p:ext uri="{BB962C8B-B14F-4D97-AF65-F5344CB8AC3E}">
        <p14:creationId xmlns:p14="http://schemas.microsoft.com/office/powerpoint/2010/main" val="3313435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11</a:t>
            </a:fld>
            <a:endParaRPr lang="en-CA"/>
          </a:p>
        </p:txBody>
      </p:sp>
    </p:spTree>
    <p:extLst>
      <p:ext uri="{BB962C8B-B14F-4D97-AF65-F5344CB8AC3E}">
        <p14:creationId xmlns:p14="http://schemas.microsoft.com/office/powerpoint/2010/main" val="10163460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1984694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1217723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2792311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5284" y="834447"/>
            <a:ext cx="10515600" cy="206077"/>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en-CA" sz="1400" b="1" i="1" kern="1200" baseline="0" dirty="0" err="1" smtClean="0">
                <a:solidFill>
                  <a:schemeClr val="accent4">
                    <a:lumMod val="75000"/>
                  </a:schemeClr>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dirty="0" smtClean="0"/>
              <a:t>Om </a:t>
            </a:r>
            <a:r>
              <a:rPr lang="en-US" dirty="0" err="1" smtClean="0"/>
              <a:t>Namo</a:t>
            </a:r>
            <a:r>
              <a:rPr lang="en-US" dirty="0" smtClean="0"/>
              <a:t> </a:t>
            </a:r>
            <a:r>
              <a:rPr lang="en-US" dirty="0" err="1" smtClean="0"/>
              <a:t>Bhagavathe</a:t>
            </a:r>
            <a:r>
              <a:rPr lang="en-US" dirty="0" smtClean="0"/>
              <a:t> </a:t>
            </a:r>
            <a:r>
              <a:rPr lang="en-US" dirty="0" err="1" smtClean="0"/>
              <a:t>Vasudevaya</a:t>
            </a:r>
            <a:endParaRPr lang="en-CA" dirty="0"/>
          </a:p>
        </p:txBody>
      </p:sp>
      <p:sp>
        <p:nvSpPr>
          <p:cNvPr id="3" name="Content Placeholder 2"/>
          <p:cNvSpPr>
            <a:spLocks noGrp="1"/>
          </p:cNvSpPr>
          <p:nvPr>
            <p:ph idx="1"/>
          </p:nvPr>
        </p:nvSpPr>
        <p:spPr>
          <a:xfrm>
            <a:off x="170481" y="1150883"/>
            <a:ext cx="11825207" cy="5376917"/>
          </a:xfrm>
        </p:spPr>
        <p:txBody>
          <a:bodyPr/>
          <a:lstStyle>
            <a:lvl1pPr marL="0" indent="0">
              <a:buNone/>
              <a:defRPr/>
            </a:lvl1pPr>
          </a:lstStyle>
          <a:p>
            <a:pPr lvl="0"/>
            <a:endParaRPr lang="en-CA" dirty="0"/>
          </a:p>
        </p:txBody>
      </p:sp>
      <p:sp>
        <p:nvSpPr>
          <p:cNvPr id="5" name="Footer Placeholder 4"/>
          <p:cNvSpPr>
            <a:spLocks noGrp="1"/>
          </p:cNvSpPr>
          <p:nvPr>
            <p:ph type="ftr" sz="quarter" idx="11"/>
          </p:nvPr>
        </p:nvSpPr>
        <p:spPr>
          <a:xfrm>
            <a:off x="4038600" y="6527800"/>
            <a:ext cx="4114800" cy="193675"/>
          </a:xfrm>
        </p:spPr>
        <p:txBody>
          <a:bodyPr/>
          <a:lstStyle/>
          <a:p>
            <a:r>
              <a:rPr lang="en-CA" smtClean="0"/>
              <a:t>Sabitha Chari</a:t>
            </a:r>
            <a:endParaRPr lang="en-CA"/>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36175" y="117366"/>
            <a:ext cx="533093" cy="717081"/>
          </a:xfrm>
          <a:prstGeom prst="rect">
            <a:avLst/>
          </a:prstGeom>
        </p:spPr>
      </p:pic>
    </p:spTree>
    <p:extLst>
      <p:ext uri="{BB962C8B-B14F-4D97-AF65-F5344CB8AC3E}">
        <p14:creationId xmlns:p14="http://schemas.microsoft.com/office/powerpoint/2010/main" val="34250595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2670350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430601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4273986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1608772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2809346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3993455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3364797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i="1">
                <a:solidFill>
                  <a:srgbClr val="0070C0"/>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681B8B-1BB2-4CB6-8502-A6E09EA85A50}" type="slidenum">
              <a:rPr lang="en-CA" smtClean="0"/>
              <a:t>‹#›</a:t>
            </a:fld>
            <a:endParaRPr lang="en-CA"/>
          </a:p>
        </p:txBody>
      </p:sp>
    </p:spTree>
    <p:extLst>
      <p:ext uri="{BB962C8B-B14F-4D97-AF65-F5344CB8AC3E}">
        <p14:creationId xmlns:p14="http://schemas.microsoft.com/office/powerpoint/2010/main" val="4004486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196517"/>
            <a:ext cx="9144000" cy="934725"/>
          </a:xfrm>
        </p:spPr>
        <p:txBody>
          <a:bodyPr>
            <a:normAutofit/>
          </a:bodyPr>
          <a:lstStyle/>
          <a:p>
            <a:r>
              <a:rPr lang="en-CA" b="1" spc="150" smtClean="0">
                <a:solidFill>
                  <a:srgbClr val="FFC000"/>
                </a:solidFill>
                <a:latin typeface="Candara" panose="020E0502030303020204" pitchFamily="34" charset="0"/>
              </a:rPr>
              <a:t>Shrimad Bhagavad Gita</a:t>
            </a:r>
            <a:endParaRPr lang="en-CA" b="1" spc="150">
              <a:solidFill>
                <a:srgbClr val="FFC000"/>
              </a:solidFill>
              <a:latin typeface="Candara" panose="020E0502030303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6477" y="561340"/>
            <a:ext cx="1959046" cy="2635177"/>
          </a:xfrm>
          <a:prstGeom prst="rect">
            <a:avLst/>
          </a:prstGeom>
        </p:spPr>
      </p:pic>
      <p:sp>
        <p:nvSpPr>
          <p:cNvPr id="6" name="Title 1"/>
          <p:cNvSpPr txBox="1">
            <a:spLocks/>
          </p:cNvSpPr>
          <p:nvPr/>
        </p:nvSpPr>
        <p:spPr>
          <a:xfrm>
            <a:off x="1524000" y="4322642"/>
            <a:ext cx="9144000" cy="1837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CA" sz="2500" b="1" i="1">
                <a:solidFill>
                  <a:srgbClr val="0070C0"/>
                </a:solidFill>
              </a:rPr>
              <a:t>Om Sri Gurubyo </a:t>
            </a:r>
            <a:r>
              <a:rPr lang="en-CA" sz="2500" b="1" i="1" err="1">
                <a:solidFill>
                  <a:srgbClr val="0070C0"/>
                </a:solidFill>
              </a:rPr>
              <a:t>Namha</a:t>
            </a:r>
            <a:r>
              <a:rPr lang="en-CA" sz="2500" b="1" i="1">
                <a:solidFill>
                  <a:srgbClr val="0070C0"/>
                </a:solidFill>
              </a:rPr>
              <a:t> </a:t>
            </a:r>
            <a:endParaRPr lang="en-CA" sz="2500" i="1">
              <a:solidFill>
                <a:srgbClr val="0070C0"/>
              </a:solidFill>
            </a:endParaRPr>
          </a:p>
          <a:p>
            <a:r>
              <a:rPr lang="en-CA" sz="2500" b="1" i="1">
                <a:solidFill>
                  <a:srgbClr val="0070C0"/>
                </a:solidFill>
              </a:rPr>
              <a:t>Om </a:t>
            </a:r>
            <a:r>
              <a:rPr lang="en-CA" sz="2500" b="1" i="1" err="1">
                <a:solidFill>
                  <a:srgbClr val="0070C0"/>
                </a:solidFill>
              </a:rPr>
              <a:t>Paramatmane</a:t>
            </a:r>
            <a:r>
              <a:rPr lang="en-CA" sz="2500" b="1" i="1">
                <a:solidFill>
                  <a:srgbClr val="0070C0"/>
                </a:solidFill>
              </a:rPr>
              <a:t> </a:t>
            </a:r>
            <a:r>
              <a:rPr lang="en-CA" sz="2500" b="1" i="1" err="1">
                <a:solidFill>
                  <a:srgbClr val="0070C0"/>
                </a:solidFill>
              </a:rPr>
              <a:t>Namaha</a:t>
            </a:r>
            <a:r>
              <a:rPr lang="en-CA" sz="2500" b="1" i="1">
                <a:solidFill>
                  <a:srgbClr val="0070C0"/>
                </a:solidFill>
              </a:rPr>
              <a:t> </a:t>
            </a:r>
            <a:endParaRPr lang="en-CA" sz="2500" i="1">
              <a:solidFill>
                <a:srgbClr val="0070C0"/>
              </a:solidFill>
            </a:endParaRPr>
          </a:p>
          <a:p>
            <a:r>
              <a:rPr lang="en-CA" sz="2500" b="1" i="1">
                <a:solidFill>
                  <a:srgbClr val="0070C0"/>
                </a:solidFill>
              </a:rPr>
              <a:t>Om </a:t>
            </a:r>
            <a:r>
              <a:rPr lang="en-CA" sz="2500" b="1" i="1" err="1">
                <a:solidFill>
                  <a:srgbClr val="0070C0"/>
                </a:solidFill>
              </a:rPr>
              <a:t>Namo</a:t>
            </a:r>
            <a:r>
              <a:rPr lang="en-CA" sz="2500" b="1" i="1">
                <a:solidFill>
                  <a:srgbClr val="0070C0"/>
                </a:solidFill>
              </a:rPr>
              <a:t> </a:t>
            </a:r>
            <a:r>
              <a:rPr lang="en-CA" sz="2500" b="1" i="1" err="1">
                <a:solidFill>
                  <a:srgbClr val="0070C0"/>
                </a:solidFill>
              </a:rPr>
              <a:t>Bhagavathe</a:t>
            </a:r>
            <a:r>
              <a:rPr lang="en-CA" sz="2500" b="1" i="1">
                <a:solidFill>
                  <a:srgbClr val="0070C0"/>
                </a:solidFill>
              </a:rPr>
              <a:t> </a:t>
            </a:r>
            <a:r>
              <a:rPr lang="en-CA" sz="2500" b="1" i="1" err="1">
                <a:solidFill>
                  <a:srgbClr val="0070C0"/>
                </a:solidFill>
              </a:rPr>
              <a:t>Vasudevaya</a:t>
            </a:r>
            <a:endParaRPr lang="en-CA" sz="2500" i="1">
              <a:solidFill>
                <a:srgbClr val="0070C0"/>
              </a:solidFill>
            </a:endParaRPr>
          </a:p>
          <a:p>
            <a:endParaRPr lang="en-CA" sz="1800" b="1" smtClean="0">
              <a:solidFill>
                <a:srgbClr val="FFC000"/>
              </a:solidFill>
            </a:endParaRPr>
          </a:p>
          <a:p>
            <a:r>
              <a:rPr lang="en-CA" sz="1800" b="1" smtClean="0">
                <a:solidFill>
                  <a:srgbClr val="FF0000"/>
                </a:solidFill>
                <a:latin typeface="Segoe UI Emoji" panose="020B0502040204020203" pitchFamily="34" charset="0"/>
                <a:ea typeface="Segoe UI Emoji" panose="020B0502040204020203" pitchFamily="34" charset="0"/>
              </a:rPr>
              <a:t>🙏</a:t>
            </a:r>
            <a:endParaRPr lang="en-CA" sz="1800" b="1">
              <a:solidFill>
                <a:srgbClr val="FF0000"/>
              </a:solidFill>
            </a:endParaRPr>
          </a:p>
        </p:txBody>
      </p:sp>
      <p:sp>
        <p:nvSpPr>
          <p:cNvPr id="5" name="Title 1"/>
          <p:cNvSpPr txBox="1">
            <a:spLocks/>
          </p:cNvSpPr>
          <p:nvPr/>
        </p:nvSpPr>
        <p:spPr>
          <a:xfrm>
            <a:off x="1524000" y="3647773"/>
            <a:ext cx="9144000" cy="9347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CA" sz="3200" b="1" spc="150" smtClean="0">
                <a:solidFill>
                  <a:srgbClr val="FF0000"/>
                </a:solidFill>
                <a:latin typeface="Candara" panose="020E0502030303020204" pitchFamily="34" charset="0"/>
              </a:rPr>
              <a:t>Chapter 2</a:t>
            </a:r>
            <a:endParaRPr lang="en-CA" sz="3200" b="1" spc="150">
              <a:solidFill>
                <a:srgbClr val="FF0000"/>
              </a:solidFill>
              <a:latin typeface="Candara" panose="020E0502030303020204" pitchFamily="34" charset="0"/>
            </a:endParaRPr>
          </a:p>
        </p:txBody>
      </p:sp>
    </p:spTree>
    <p:extLst>
      <p:ext uri="{BB962C8B-B14F-4D97-AF65-F5344CB8AC3E}">
        <p14:creationId xmlns:p14="http://schemas.microsoft.com/office/powerpoint/2010/main" val="2816975688"/>
      </p:ext>
    </p:extLst>
  </p:cSld>
  <p:clrMapOvr>
    <a:masterClrMapping/>
  </p:clrMapOvr>
  <mc:AlternateContent xmlns:mc="http://schemas.openxmlformats.org/markup-compatibility/2006" xmlns:p14="http://schemas.microsoft.com/office/powerpoint/2010/main">
    <mc:Choice Requires="p14">
      <p:transition spd="slow" p14:dur="2250" advClick="0" advTm="6000"/>
    </mc:Choice>
    <mc:Fallback xmlns="">
      <p:transition spd="slow" advClick="0" advTm="6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66920578"/>
              </p:ext>
            </p:extLst>
          </p:nvPr>
        </p:nvGraphicFramePr>
        <p:xfrm>
          <a:off x="285534" y="1063405"/>
          <a:ext cx="11595100" cy="292608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श्रीभगवानुवाच ।</a:t>
                      </a:r>
                    </a:p>
                    <a:p>
                      <a:r>
                        <a:rPr lang="sa-IN" sz="2800" kern="1200" smtClean="0">
                          <a:solidFill>
                            <a:schemeClr val="dk1"/>
                          </a:solidFill>
                          <a:latin typeface="+mn-lt"/>
                          <a:ea typeface="+mn-ea"/>
                          <a:cs typeface="+mn-cs"/>
                        </a:rPr>
                        <a:t>अशोच्यानन्वशोचस्त्वं प्रज्ञावादांश्च भाषसे ।</a:t>
                      </a:r>
                    </a:p>
                    <a:p>
                      <a:r>
                        <a:rPr lang="sa-IN" sz="2800" kern="1200" smtClean="0">
                          <a:solidFill>
                            <a:schemeClr val="dk1"/>
                          </a:solidFill>
                          <a:latin typeface="+mn-lt"/>
                          <a:ea typeface="+mn-ea"/>
                          <a:cs typeface="+mn-cs"/>
                        </a:rPr>
                        <a:t>गतासूनगतासूंश्च नानुशोचन्ति पण्डिताः ॥ २-११॥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Krishna said:</a:t>
                      </a:r>
                    </a:p>
                    <a:p>
                      <a:pPr>
                        <a:spcBef>
                          <a:spcPts val="0"/>
                        </a:spcBef>
                      </a:pPr>
                      <a:r>
                        <a:rPr lang="en-CA" sz="2400" b="1" smtClean="0"/>
                        <a:t>You are mourning for those who are not worthy of grief, yet you speak words of wisdom. The wise grieve neither for the living nor for the dead.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Sri Bhagavaan Uvaacha:</a:t>
                      </a:r>
                    </a:p>
                    <a:p>
                      <a:r>
                        <a:rPr lang="en-CA" sz="2400" i="1" kern="1200" smtClean="0">
                          <a:solidFill>
                            <a:schemeClr val="dk1"/>
                          </a:solidFill>
                          <a:latin typeface="+mn-lt"/>
                          <a:ea typeface="+mn-ea"/>
                          <a:cs typeface="+mn-cs"/>
                        </a:rPr>
                        <a:t>Ashochyaan anvashochastwam prajnaavaadaamshcha bhaashase;</a:t>
                      </a:r>
                    </a:p>
                    <a:p>
                      <a:r>
                        <a:rPr lang="en-CA" sz="2400" i="1" kern="1200" smtClean="0">
                          <a:solidFill>
                            <a:schemeClr val="dk1"/>
                          </a:solidFill>
                          <a:latin typeface="+mn-lt"/>
                          <a:ea typeface="+mn-ea"/>
                          <a:cs typeface="+mn-cs"/>
                        </a:rPr>
                        <a:t>Gataasoon agataasoomshcha naanushochanti panditaah.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09227329"/>
              </p:ext>
            </p:extLst>
          </p:nvPr>
        </p:nvGraphicFramePr>
        <p:xfrm>
          <a:off x="285534" y="4119240"/>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न त्वेवाहं जातु नासं न त्वं नेमे जनाधिपाः ।</a:t>
                      </a:r>
                    </a:p>
                    <a:p>
                      <a:r>
                        <a:rPr lang="sa-IN" sz="2800" smtClean="0"/>
                        <a:t>न चैव न भविष्यामः सर्वे वयमतः परम् ॥ २-१२॥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In fact </a:t>
                      </a:r>
                      <a:r>
                        <a:rPr lang="en-CA" sz="2400" b="1" smtClean="0"/>
                        <a:t>there never was a time when I did not exist, nor you, nor these kings and never shall we cease to exist hereafter.</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Na twevaaham jaatu naasam na twam neme janaadhipaah;</a:t>
                      </a:r>
                    </a:p>
                    <a:p>
                      <a:pPr>
                        <a:spcBef>
                          <a:spcPts val="0"/>
                        </a:spcBef>
                      </a:pPr>
                      <a:r>
                        <a:rPr lang="en-CA" sz="2400" i="1" smtClean="0"/>
                        <a:t>Na chaiva na bhavishyaamah sarve vayam atah param.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588272160"/>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1868993981"/>
              </p:ext>
            </p:extLst>
          </p:nvPr>
        </p:nvGraphicFramePr>
        <p:xfrm>
          <a:off x="285534" y="1157189"/>
          <a:ext cx="11595100" cy="2573369"/>
        </p:xfrm>
        <a:graphic>
          <a:graphicData uri="http://schemas.openxmlformats.org/drawingml/2006/table">
            <a:tbl>
              <a:tblPr>
                <a:tableStyleId>{74C1A8A3-306A-4EB7-A6B1-4F7E0EB9C5D6}</a:tableStyleId>
              </a:tblPr>
              <a:tblGrid>
                <a:gridCol w="7217235"/>
                <a:gridCol w="4377865"/>
              </a:tblGrid>
              <a:tr h="1263705">
                <a:tc>
                  <a:txBody>
                    <a:bodyPr/>
                    <a:lstStyle/>
                    <a:p>
                      <a:r>
                        <a:rPr lang="sa-IN" sz="2800" kern="1200" smtClean="0">
                          <a:solidFill>
                            <a:schemeClr val="dk1"/>
                          </a:solidFill>
                          <a:latin typeface="+mn-lt"/>
                          <a:ea typeface="+mn-ea"/>
                          <a:cs typeface="+mn-cs"/>
                        </a:rPr>
                        <a:t>देहिनोऽस्मिन्यथा देहे कौमारं यौवनं जरा ।</a:t>
                      </a:r>
                    </a:p>
                    <a:p>
                      <a:r>
                        <a:rPr lang="sa-IN" sz="2800" kern="1200" smtClean="0">
                          <a:solidFill>
                            <a:schemeClr val="dk1"/>
                          </a:solidFill>
                          <a:latin typeface="+mn-lt"/>
                          <a:ea typeface="+mn-ea"/>
                          <a:cs typeface="+mn-cs"/>
                        </a:rPr>
                        <a:t>तथा देहान्तरप्राप्तिर्धीरस्तत्र न मुह्यति ॥ २-१३॥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Just as the embodied (soul) in this body passes into childhood, youth and old age, so also does it obtain  another body (after death); the steadfast person does not grieve over this.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Dehino’smin yathaa dehe kaumaaram yauvanam jaraa;</a:t>
                      </a:r>
                    </a:p>
                    <a:p>
                      <a:r>
                        <a:rPr lang="en-CA" sz="2400" i="1" kern="1200" smtClean="0">
                          <a:solidFill>
                            <a:schemeClr val="dk1"/>
                          </a:solidFill>
                          <a:latin typeface="+mn-lt"/>
                          <a:ea typeface="+mn-ea"/>
                          <a:cs typeface="+mn-cs"/>
                        </a:rPr>
                        <a:t>Tathaa dehaantara praaptir dheeras tatra na muhyati.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715148"/>
              </p:ext>
            </p:extLst>
          </p:nvPr>
        </p:nvGraphicFramePr>
        <p:xfrm>
          <a:off x="285534" y="3955118"/>
          <a:ext cx="11595100" cy="2651760"/>
        </p:xfrm>
        <a:graphic>
          <a:graphicData uri="http://schemas.openxmlformats.org/drawingml/2006/table">
            <a:tbl>
              <a:tblPr>
                <a:tableStyleId>{74C1A8A3-306A-4EB7-A6B1-4F7E0EB9C5D6}</a:tableStyleId>
              </a:tblPr>
              <a:tblGrid>
                <a:gridCol w="7240681"/>
                <a:gridCol w="4354419"/>
              </a:tblGrid>
              <a:tr h="1263705">
                <a:tc>
                  <a:txBody>
                    <a:bodyPr/>
                    <a:lstStyle/>
                    <a:p>
                      <a:r>
                        <a:rPr lang="sa-IN" sz="2800" smtClean="0"/>
                        <a:t>मात्रास्पर्शास्तु कौन्तेय शीतोष्णसुखदुःखदाः ।</a:t>
                      </a:r>
                    </a:p>
                    <a:p>
                      <a:r>
                        <a:rPr lang="sa-IN" sz="2800" smtClean="0"/>
                        <a:t>आगमापायिनोऽनित्यास्तांस्तितिक्षस्व भारत ॥ २-१४॥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contacts (of the senses) with the material objects, O son of Kunti, will only give heat and cold, pleasure and pain. They are transitory – they  arrive and depart; so endure them bravely, O Arjuna!</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Maatraasparshaastu kaunteya sheetoshnasukhaduhkhadaah;</a:t>
                      </a:r>
                    </a:p>
                    <a:p>
                      <a:pPr>
                        <a:spcBef>
                          <a:spcPts val="0"/>
                        </a:spcBef>
                      </a:pPr>
                      <a:r>
                        <a:rPr lang="en-CA" sz="2400" i="1" smtClean="0"/>
                        <a:t>Aagamaapaayino’nityaas taamstitikshaswa bhaarata.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671841971"/>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354867929"/>
              </p:ext>
            </p:extLst>
          </p:nvPr>
        </p:nvGraphicFramePr>
        <p:xfrm>
          <a:off x="285534" y="1157189"/>
          <a:ext cx="11595100" cy="265176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यं हि न व्यथयन्त्येते पुरुषं पुरुषर्षभ ।</a:t>
                      </a:r>
                    </a:p>
                    <a:p>
                      <a:r>
                        <a:rPr lang="sa-IN" sz="2800" kern="1200" smtClean="0">
                          <a:solidFill>
                            <a:schemeClr val="dk1"/>
                          </a:solidFill>
                          <a:latin typeface="+mn-lt"/>
                          <a:ea typeface="+mn-ea"/>
                          <a:cs typeface="+mn-cs"/>
                        </a:rPr>
                        <a:t>समदुःखसुखं धीरं सोऽमृतत्वाय कल्पते ॥ २-१५॥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Therefore, that person who is not agitated by these, O strongest among men, and is the same in joy and sorrow; that wise person is fit for attaining liberation/immortality!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Yam hi na vyathayantyete purusham purusharshabha;</a:t>
                      </a:r>
                    </a:p>
                    <a:p>
                      <a:r>
                        <a:rPr lang="en-CA" sz="2400" i="1" kern="1200" smtClean="0">
                          <a:solidFill>
                            <a:schemeClr val="dk1"/>
                          </a:solidFill>
                          <a:latin typeface="+mn-lt"/>
                          <a:ea typeface="+mn-ea"/>
                          <a:cs typeface="+mn-cs"/>
                        </a:rPr>
                        <a:t>Samaduhkha sukham dheeram so’mritatwaaya kalpate.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578656064"/>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नासतो विद्यते भावो नाभावो विद्यते सतः ।</a:t>
                      </a:r>
                    </a:p>
                    <a:p>
                      <a:r>
                        <a:rPr lang="sa-IN" sz="2800" smtClean="0"/>
                        <a:t>उभयोरपि दृष्टोऽन्तस्त्वनयोस्तत्त्वदर्शिभिः ॥ २-१६॥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unreal has no existence; there is no non-existence for the real (it always exists); the truth about both has been experienced by the </a:t>
                      </a:r>
                      <a:r>
                        <a:rPr lang="en-CA" sz="2400" b="1" smtClean="0"/>
                        <a:t>seers</a:t>
                      </a:r>
                      <a:r>
                        <a:rPr lang="en-CA" sz="2400" b="1" smtClean="0"/>
                        <a:t>.</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Naasato vidyate bhaavo naabhaavo vidyate satah;</a:t>
                      </a:r>
                    </a:p>
                    <a:p>
                      <a:pPr>
                        <a:spcBef>
                          <a:spcPts val="0"/>
                        </a:spcBef>
                      </a:pPr>
                      <a:r>
                        <a:rPr lang="en-CA" sz="2400" i="1" smtClean="0"/>
                        <a:t>Ubhayorapi drishto’ntastwanayos tattwadarshibhih.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832082250"/>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204420147"/>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अविनाशि तु तद्विद्धि येन सर्वमिदं ततम् ।</a:t>
                      </a:r>
                    </a:p>
                    <a:p>
                      <a:r>
                        <a:rPr lang="sa-IN" sz="2800" kern="1200" smtClean="0">
                          <a:solidFill>
                            <a:schemeClr val="dk1"/>
                          </a:solidFill>
                          <a:latin typeface="+mn-lt"/>
                          <a:ea typeface="+mn-ea"/>
                          <a:cs typeface="+mn-cs"/>
                        </a:rPr>
                        <a:t>विनाशमव्ययस्यास्य न कश्चित्कर्तुमर्हति ॥ २-१७॥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That (soul) which pervades this (body), know it to be indestructible. None can cause the destruction of That (soul), the Imperishable.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Avinaashi tu tad viddhi yena sarvam idam tatam;</a:t>
                      </a:r>
                    </a:p>
                    <a:p>
                      <a:r>
                        <a:rPr lang="en-CA" sz="2400" i="1" kern="1200" smtClean="0">
                          <a:solidFill>
                            <a:schemeClr val="dk1"/>
                          </a:solidFill>
                          <a:latin typeface="+mn-lt"/>
                          <a:ea typeface="+mn-ea"/>
                          <a:cs typeface="+mn-cs"/>
                        </a:rPr>
                        <a:t>Vinaasham avyayasyaasya na kashchit kartum arhati.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714225786"/>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अन्तवन्त इमे देहा नित्यस्योक्ताः शरीरिणः ।</a:t>
                      </a:r>
                    </a:p>
                    <a:p>
                      <a:r>
                        <a:rPr lang="sa-IN" sz="2800" smtClean="0"/>
                        <a:t>अनाशिनोऽप्रमेयस्य तस्माद्युध्यस्व भारत ॥ २-१८॥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These bodies of the  eternal, indestructible and immeasurable body-dweller, are said to have an end. Therefore, fight, O descendant of Bharata!</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Antavanta ime dehaa nityasyoktaah shareerinah;</a:t>
                      </a:r>
                    </a:p>
                    <a:p>
                      <a:pPr>
                        <a:spcBef>
                          <a:spcPts val="0"/>
                        </a:spcBef>
                      </a:pPr>
                      <a:r>
                        <a:rPr lang="en-CA" sz="2400" i="1" smtClean="0"/>
                        <a:t>Anaashino’prameyasya tasmaad yudhyaswa bhaarata.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23827716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4275022977"/>
              </p:ext>
            </p:extLst>
          </p:nvPr>
        </p:nvGraphicFramePr>
        <p:xfrm>
          <a:off x="285534" y="1039959"/>
          <a:ext cx="11595100" cy="2312842"/>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य एनं वेत्ति हन्तारं यश्चैनं मन्यते हतम् ।</a:t>
                      </a:r>
                    </a:p>
                    <a:p>
                      <a:r>
                        <a:rPr lang="sa-IN" sz="2800" kern="1200" smtClean="0">
                          <a:solidFill>
                            <a:schemeClr val="dk1"/>
                          </a:solidFill>
                          <a:latin typeface="+mn-lt"/>
                          <a:ea typeface="+mn-ea"/>
                          <a:cs typeface="+mn-cs"/>
                        </a:rPr>
                        <a:t>उभौ तौ न विजानीतो नायं हन्ति न हन्यते ॥ २-१९॥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He who believes this (the body dweller,  the Self ) to be the slayer and he who believes it is slain, neither of them knows; it (the Self) does not slay, nor is it slain.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049137">
                <a:tc>
                  <a:txBody>
                    <a:bodyPr/>
                    <a:lstStyle/>
                    <a:p>
                      <a:r>
                        <a:rPr lang="en-CA" sz="2400" i="1" kern="1200" smtClean="0">
                          <a:solidFill>
                            <a:schemeClr val="dk1"/>
                          </a:solidFill>
                          <a:latin typeface="+mn-lt"/>
                          <a:ea typeface="+mn-ea"/>
                          <a:cs typeface="+mn-cs"/>
                        </a:rPr>
                        <a:t>Ya enam vetti hantaaram yashchainam manyate hatam;</a:t>
                      </a:r>
                    </a:p>
                    <a:p>
                      <a:r>
                        <a:rPr lang="en-CA" sz="2400" i="1" kern="1200" smtClean="0">
                          <a:solidFill>
                            <a:schemeClr val="dk1"/>
                          </a:solidFill>
                          <a:latin typeface="+mn-lt"/>
                          <a:ea typeface="+mn-ea"/>
                          <a:cs typeface="+mn-cs"/>
                        </a:rPr>
                        <a:t>Ubhau tau na vijaaneeto naayam hanti na hanyate.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231161114"/>
              </p:ext>
            </p:extLst>
          </p:nvPr>
        </p:nvGraphicFramePr>
        <p:xfrm>
          <a:off x="285534" y="3415860"/>
          <a:ext cx="11595100" cy="335280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न जायते म्रियते वा कदाचिन्</a:t>
                      </a:r>
                    </a:p>
                    <a:p>
                      <a:r>
                        <a:rPr lang="sa-IN" sz="2800" smtClean="0"/>
                        <a:t>        नायं भूत्वा भविता वा न भूयः ।</a:t>
                      </a:r>
                    </a:p>
                    <a:p>
                      <a:r>
                        <a:rPr lang="sa-IN" sz="2800" smtClean="0"/>
                        <a:t>अजो नित्यः शाश्वतोऽयं पुराणो</a:t>
                      </a:r>
                    </a:p>
                    <a:p>
                      <a:r>
                        <a:rPr lang="sa-IN" sz="2800" smtClean="0"/>
                        <a:t>        न हन्यते हन्यमाने शरीरे ॥ २-२०॥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It (the soul)  is not born nor does it ever die; not having come into existence, it will not again cease to exist.  </a:t>
                      </a:r>
                      <a:r>
                        <a:rPr lang="en-CA" sz="2400" b="1" smtClean="0"/>
                        <a:t>Birth less</a:t>
                      </a:r>
                      <a:r>
                        <a:rPr lang="en-CA" sz="2400" b="1" smtClean="0"/>
                        <a:t>, eternal, unchanging and ancient, it is not killed when the body is killed.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Na jaayate mriyate vaa kadaachin</a:t>
                      </a:r>
                    </a:p>
                    <a:p>
                      <a:pPr>
                        <a:spcBef>
                          <a:spcPts val="0"/>
                        </a:spcBef>
                      </a:pPr>
                      <a:r>
                        <a:rPr lang="en-CA" sz="2400" i="1" smtClean="0"/>
                        <a:t>Naayam bhootwaa bhavitaa vaa na bhooyah;</a:t>
                      </a:r>
                    </a:p>
                    <a:p>
                      <a:pPr>
                        <a:spcBef>
                          <a:spcPts val="0"/>
                        </a:spcBef>
                      </a:pPr>
                      <a:r>
                        <a:rPr lang="en-CA" sz="2400" i="1" smtClean="0"/>
                        <a:t>Ajo nityah shaashwato’yam puraano</a:t>
                      </a:r>
                    </a:p>
                    <a:p>
                      <a:pPr>
                        <a:spcBef>
                          <a:spcPts val="0"/>
                        </a:spcBef>
                      </a:pPr>
                      <a:r>
                        <a:rPr lang="en-CA" sz="2400" i="1" smtClean="0"/>
                        <a:t>Na hanyate hanyamaane shareere.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95449365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1526284857"/>
              </p:ext>
            </p:extLst>
          </p:nvPr>
        </p:nvGraphicFramePr>
        <p:xfrm>
          <a:off x="285534" y="1039959"/>
          <a:ext cx="11595100" cy="2312842"/>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वेदाविनाशिनं नित्यं य एनमजमव्ययम् ।</a:t>
                      </a:r>
                    </a:p>
                    <a:p>
                      <a:r>
                        <a:rPr lang="sa-IN" sz="2800" kern="1200" smtClean="0">
                          <a:solidFill>
                            <a:schemeClr val="dk1"/>
                          </a:solidFill>
                          <a:latin typeface="+mn-lt"/>
                          <a:ea typeface="+mn-ea"/>
                          <a:cs typeface="+mn-cs"/>
                        </a:rPr>
                        <a:t>कथं स पुरुषः पार्थ कं घातयति हन्ति कम् ॥ २-२१॥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Whoever knows this (soul)  to be indestructible, eternal, birthless and unchanging,  how can that individual kill anyone, O Partha, or cause anyone to kill?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049137">
                <a:tc>
                  <a:txBody>
                    <a:bodyPr/>
                    <a:lstStyle/>
                    <a:p>
                      <a:r>
                        <a:rPr lang="en-CA" sz="2400" i="1" kern="1200" smtClean="0">
                          <a:solidFill>
                            <a:schemeClr val="dk1"/>
                          </a:solidFill>
                          <a:latin typeface="+mn-lt"/>
                          <a:ea typeface="+mn-ea"/>
                          <a:cs typeface="+mn-cs"/>
                        </a:rPr>
                        <a:t>Vedaavinaashinam nityam ya enam ajam avyayam;</a:t>
                      </a:r>
                    </a:p>
                    <a:p>
                      <a:r>
                        <a:rPr lang="en-CA" sz="2400" i="1" kern="1200" smtClean="0">
                          <a:solidFill>
                            <a:schemeClr val="dk1"/>
                          </a:solidFill>
                          <a:latin typeface="+mn-lt"/>
                          <a:ea typeface="+mn-ea"/>
                          <a:cs typeface="+mn-cs"/>
                        </a:rPr>
                        <a:t>Katham sa purushah paartha kam ghaatayati hanti kam.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53516770"/>
              </p:ext>
            </p:extLst>
          </p:nvPr>
        </p:nvGraphicFramePr>
        <p:xfrm>
          <a:off x="285534" y="3415860"/>
          <a:ext cx="11595100" cy="335280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वासांसि जीर्णानि यथा विहाय</a:t>
                      </a:r>
                    </a:p>
                    <a:p>
                      <a:r>
                        <a:rPr lang="sa-IN" sz="2800" smtClean="0"/>
                        <a:t>        नवानि गृह्णाति नरोऽपराणि ।</a:t>
                      </a:r>
                    </a:p>
                    <a:p>
                      <a:r>
                        <a:rPr lang="sa-IN" sz="2800" smtClean="0"/>
                        <a:t>तथा शरीराणि विहाय जीर्णा-</a:t>
                      </a:r>
                    </a:p>
                    <a:p>
                      <a:r>
                        <a:rPr lang="sa-IN" sz="2800" smtClean="0"/>
                        <a:t>        न्यन्यानि संयाति नवानि देही ॥ २-२२॥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Just as an individual discards old clothes and wears new ones, so does the embodied Self discard worn-out bodies and obtain other new bodies.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Vaasaamsi jeernaani yathaa vihaaya</a:t>
                      </a:r>
                    </a:p>
                    <a:p>
                      <a:pPr>
                        <a:spcBef>
                          <a:spcPts val="0"/>
                        </a:spcBef>
                      </a:pPr>
                      <a:r>
                        <a:rPr lang="en-CA" sz="2400" i="1" smtClean="0"/>
                        <a:t>Navaani grihnaati naro’paraani;</a:t>
                      </a:r>
                    </a:p>
                    <a:p>
                      <a:pPr>
                        <a:spcBef>
                          <a:spcPts val="0"/>
                        </a:spcBef>
                      </a:pPr>
                      <a:r>
                        <a:rPr lang="en-CA" sz="2400" i="1" smtClean="0"/>
                        <a:t>Tathaa shareeraani vihaaya jeernaa</a:t>
                      </a:r>
                    </a:p>
                    <a:p>
                      <a:pPr>
                        <a:spcBef>
                          <a:spcPts val="0"/>
                        </a:spcBef>
                      </a:pPr>
                      <a:r>
                        <a:rPr lang="en-CA" sz="2400" i="1" smtClean="0"/>
                        <a:t>Nyanyaani samyaati navaani dehee.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399028611"/>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370445404"/>
              </p:ext>
            </p:extLst>
          </p:nvPr>
        </p:nvGraphicFramePr>
        <p:xfrm>
          <a:off x="285534" y="1040524"/>
          <a:ext cx="11595100" cy="2573369"/>
        </p:xfrm>
        <a:graphic>
          <a:graphicData uri="http://schemas.openxmlformats.org/drawingml/2006/table">
            <a:tbl>
              <a:tblPr>
                <a:tableStyleId>{74C1A8A3-306A-4EB7-A6B1-4F7E0EB9C5D6}</a:tableStyleId>
              </a:tblPr>
              <a:tblGrid>
                <a:gridCol w="7294361"/>
                <a:gridCol w="4300739"/>
              </a:tblGrid>
              <a:tr h="1263705">
                <a:tc>
                  <a:txBody>
                    <a:bodyPr/>
                    <a:lstStyle/>
                    <a:p>
                      <a:r>
                        <a:rPr lang="sa-IN" sz="2800" kern="1200" smtClean="0">
                          <a:solidFill>
                            <a:schemeClr val="dk1"/>
                          </a:solidFill>
                          <a:latin typeface="+mn-lt"/>
                          <a:ea typeface="+mn-ea"/>
                          <a:cs typeface="+mn-cs"/>
                        </a:rPr>
                        <a:t>नैनं छिन्दन्ति शस्त्राणि नैनं दहति पावकः ।</a:t>
                      </a:r>
                    </a:p>
                    <a:p>
                      <a:r>
                        <a:rPr lang="sa-IN" sz="2800" kern="1200" smtClean="0">
                          <a:solidFill>
                            <a:schemeClr val="dk1"/>
                          </a:solidFill>
                          <a:latin typeface="+mn-lt"/>
                          <a:ea typeface="+mn-ea"/>
                          <a:cs typeface="+mn-cs"/>
                        </a:rPr>
                        <a:t>न चैनं क्लेदयन्त्यापो न शोषयति मारुतः ॥ २-२३॥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Weapons cannot cut it, fire cannot burn it, water cannot moisten it, nor wind dry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Nainam cchindanti shastraani nainam dahati paavakah;</a:t>
                      </a:r>
                    </a:p>
                    <a:p>
                      <a:r>
                        <a:rPr lang="en-CA" sz="2400" i="1" kern="1200" smtClean="0">
                          <a:solidFill>
                            <a:schemeClr val="dk1"/>
                          </a:solidFill>
                          <a:latin typeface="+mn-lt"/>
                          <a:ea typeface="+mn-ea"/>
                          <a:cs typeface="+mn-cs"/>
                        </a:rPr>
                        <a:t>Na chainam kledayantyaapo na shoshayati maarutah.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29178414"/>
              </p:ext>
            </p:extLst>
          </p:nvPr>
        </p:nvGraphicFramePr>
        <p:xfrm>
          <a:off x="285534" y="3819970"/>
          <a:ext cx="11595100" cy="2573369"/>
        </p:xfrm>
        <a:graphic>
          <a:graphicData uri="http://schemas.openxmlformats.org/drawingml/2006/table">
            <a:tbl>
              <a:tblPr>
                <a:tableStyleId>{74C1A8A3-306A-4EB7-A6B1-4F7E0EB9C5D6}</a:tableStyleId>
              </a:tblPr>
              <a:tblGrid>
                <a:gridCol w="7294361"/>
                <a:gridCol w="4300739"/>
              </a:tblGrid>
              <a:tr h="1263705">
                <a:tc>
                  <a:txBody>
                    <a:bodyPr/>
                    <a:lstStyle/>
                    <a:p>
                      <a:r>
                        <a:rPr lang="sa-IN" sz="2800" smtClean="0"/>
                        <a:t>अच्छेद्योऽयमदाह्योऽयमक्लेद्योऽशोष्य एव च ।</a:t>
                      </a:r>
                    </a:p>
                    <a:p>
                      <a:r>
                        <a:rPr lang="sa-IN" sz="2800" smtClean="0"/>
                        <a:t>नित्यः सर्वगतः स्थाणुरचलोऽयं सनातनः ॥ २-२४॥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This Self cannot be cut, burnt, wetted nor dried. It is everlasting, present everywhere, stable, immovable and eternal.</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Acchedyo’yam adaahyo’yam akledyo’shoshya eva cha;</a:t>
                      </a:r>
                    </a:p>
                    <a:p>
                      <a:pPr>
                        <a:spcBef>
                          <a:spcPts val="0"/>
                        </a:spcBef>
                      </a:pPr>
                      <a:r>
                        <a:rPr lang="en-CA" sz="2400" i="1" smtClean="0"/>
                        <a:t>Nityah sarvagatah sthaanur achalo’yam sanaatanah.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4171553527"/>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53466595"/>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अव्यक्तोऽयमचिन्त्योऽयमविकार्योऽयमुच्यते ।</a:t>
                      </a:r>
                    </a:p>
                    <a:p>
                      <a:r>
                        <a:rPr lang="sa-IN" sz="2800" kern="1200" smtClean="0">
                          <a:solidFill>
                            <a:schemeClr val="dk1"/>
                          </a:solidFill>
                          <a:latin typeface="+mn-lt"/>
                          <a:ea typeface="+mn-ea"/>
                          <a:cs typeface="+mn-cs"/>
                        </a:rPr>
                        <a:t>तस्मादेवं विदित्वैनं नानुशोचितुमर्हसि ॥ २-२५॥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This (Self) is said to be invisible, inconceivable and immutable. Therefore, knowing this, you should not grieve.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Avyakto’yam achintyo’yam avikaaryo’yam uchyate;</a:t>
                      </a:r>
                    </a:p>
                    <a:p>
                      <a:r>
                        <a:rPr lang="en-CA" sz="2400" i="1" kern="1200" smtClean="0">
                          <a:solidFill>
                            <a:schemeClr val="dk1"/>
                          </a:solidFill>
                          <a:latin typeface="+mn-lt"/>
                          <a:ea typeface="+mn-ea"/>
                          <a:cs typeface="+mn-cs"/>
                        </a:rPr>
                        <a:t>Tasmaad evam viditwainam naanushochitum arhasi.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940270437"/>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अथ चैनं नित्यजातं नित्यं वा मन्यसे मृतम् ।</a:t>
                      </a:r>
                    </a:p>
                    <a:p>
                      <a:r>
                        <a:rPr lang="sa-IN" sz="2800" smtClean="0"/>
                        <a:t>तथापि त्वं महाबाहो नैवं शोचितुमर्हसि ॥ २-२६॥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But, even if you believe it constantly takes birth and dies, even then, O mighty-armed, you should not grieve!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Atha chainam nityajaatam nityam vaa manyase mritam;</a:t>
                      </a:r>
                    </a:p>
                    <a:p>
                      <a:pPr>
                        <a:spcBef>
                          <a:spcPts val="0"/>
                        </a:spcBef>
                      </a:pPr>
                      <a:r>
                        <a:rPr lang="en-CA" sz="2400" i="1" smtClean="0"/>
                        <a:t>Tathaapi twam mahaabaaho naivam shochitum arhasi.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676488854"/>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143930240"/>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जातस्य हि ध्रुवो मृत्युर्ध्रुवं जन्म मृतस्य च ।</a:t>
                      </a:r>
                    </a:p>
                    <a:p>
                      <a:r>
                        <a:rPr lang="sa-IN" sz="2800" kern="1200" smtClean="0">
                          <a:solidFill>
                            <a:schemeClr val="dk1"/>
                          </a:solidFill>
                          <a:latin typeface="+mn-lt"/>
                          <a:ea typeface="+mn-ea"/>
                          <a:cs typeface="+mn-cs"/>
                        </a:rPr>
                        <a:t>तस्मादपरिहार्येऽर्थे न त्वं शोचितुमर्हसि ॥ २-२७॥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Since, one who is born certainly dies, and one who dies certainly is born. Therefore, you should not grieve over this inevitable fact.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Jaatasya hi dhruvo mrityur dhruvam janma mritasya cha;</a:t>
                      </a:r>
                    </a:p>
                    <a:p>
                      <a:r>
                        <a:rPr lang="en-CA" sz="2400" i="1" kern="1200" smtClean="0">
                          <a:solidFill>
                            <a:schemeClr val="dk1"/>
                          </a:solidFill>
                          <a:latin typeface="+mn-lt"/>
                          <a:ea typeface="+mn-ea"/>
                          <a:cs typeface="+mn-cs"/>
                        </a:rPr>
                        <a:t>Tasmaad aparihaarye’rthe na twam shochitum arhasi.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029711673"/>
              </p:ext>
            </p:extLst>
          </p:nvPr>
        </p:nvGraphicFramePr>
        <p:xfrm>
          <a:off x="285534" y="3955118"/>
          <a:ext cx="11595100" cy="265176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अव्यक्तादीनि भूतानि व्यक्तमध्यानि भारत ।</a:t>
                      </a:r>
                    </a:p>
                    <a:p>
                      <a:r>
                        <a:rPr lang="sa-IN" sz="2800" smtClean="0"/>
                        <a:t>अव्यक्तनिधनान्येव तत्र का परिदेवना ॥ २-२८॥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All beings are unmanifested in their beginning (prior to birth), manifested in their middle state, O Arjuna, and unmanifested again in their end! What is there to grieve about?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Avyaktaadeeni bhootaani vyaktamadhyaani bhaarata;</a:t>
                      </a:r>
                    </a:p>
                    <a:p>
                      <a:pPr>
                        <a:spcBef>
                          <a:spcPts val="0"/>
                        </a:spcBef>
                      </a:pPr>
                      <a:r>
                        <a:rPr lang="en-CA" sz="2400" i="1" smtClean="0"/>
                        <a:t>Avyakta nidhanaanyeva tatra kaa paridevanaa.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83022723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703141589"/>
              </p:ext>
            </p:extLst>
          </p:nvPr>
        </p:nvGraphicFramePr>
        <p:xfrm>
          <a:off x="285534" y="4570671"/>
          <a:ext cx="11595100" cy="2152858"/>
        </p:xfrm>
        <a:graphic>
          <a:graphicData uri="http://schemas.openxmlformats.org/drawingml/2006/table">
            <a:tbl>
              <a:tblPr>
                <a:tableStyleId>{74C1A8A3-306A-4EB7-A6B1-4F7E0EB9C5D6}</a:tableStyleId>
              </a:tblPr>
              <a:tblGrid>
                <a:gridCol w="7552778"/>
                <a:gridCol w="4042322"/>
              </a:tblGrid>
              <a:tr h="1176292">
                <a:tc>
                  <a:txBody>
                    <a:bodyPr/>
                    <a:lstStyle/>
                    <a:p>
                      <a:r>
                        <a:rPr lang="sa-IN" sz="2800" kern="1200" smtClean="0">
                          <a:solidFill>
                            <a:schemeClr val="dk1"/>
                          </a:solidFill>
                          <a:latin typeface="+mn-lt"/>
                          <a:ea typeface="+mn-ea"/>
                          <a:cs typeface="+mn-cs"/>
                        </a:rPr>
                        <a:t>देही नित्यमवध्योऽयं देहे सर्वस्य भारत ।</a:t>
                      </a:r>
                    </a:p>
                    <a:p>
                      <a:r>
                        <a:rPr lang="sa-IN" sz="2800" kern="1200" smtClean="0">
                          <a:solidFill>
                            <a:schemeClr val="dk1"/>
                          </a:solidFill>
                          <a:latin typeface="+mn-lt"/>
                          <a:ea typeface="+mn-ea"/>
                          <a:cs typeface="+mn-cs"/>
                        </a:rPr>
                        <a:t>तस्मात्सर्वाणि भूतानि न त्वं शोचितुमर्हसि ॥ २-३०॥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This, the Indweller in the body of everyone, is eternal, indestructible, O Arjuna!</a:t>
                      </a:r>
                    </a:p>
                    <a:p>
                      <a:pPr>
                        <a:spcBef>
                          <a:spcPts val="0"/>
                        </a:spcBef>
                      </a:pPr>
                      <a:r>
                        <a:rPr lang="en-CA" sz="2400" b="1" smtClean="0"/>
                        <a:t>Therefore, you should not grieve for any or all beings.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976566">
                <a:tc>
                  <a:txBody>
                    <a:bodyPr/>
                    <a:lstStyle/>
                    <a:p>
                      <a:r>
                        <a:rPr lang="en-CA" sz="2400" i="1" kern="1200" smtClean="0">
                          <a:solidFill>
                            <a:schemeClr val="dk1"/>
                          </a:solidFill>
                          <a:latin typeface="+mn-lt"/>
                          <a:ea typeface="+mn-ea"/>
                          <a:cs typeface="+mn-cs"/>
                        </a:rPr>
                        <a:t>Dehee nityam avadhyo’yam dehe sarvasya bhaarata;</a:t>
                      </a:r>
                    </a:p>
                    <a:p>
                      <a:r>
                        <a:rPr lang="en-CA" sz="2400" i="1" kern="1200" smtClean="0">
                          <a:solidFill>
                            <a:schemeClr val="dk1"/>
                          </a:solidFill>
                          <a:latin typeface="+mn-lt"/>
                          <a:ea typeface="+mn-ea"/>
                          <a:cs typeface="+mn-cs"/>
                        </a:rPr>
                        <a:t>Tasmaat sarvaani bhootaani na twam shochitum arhasi.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368131242"/>
              </p:ext>
            </p:extLst>
          </p:nvPr>
        </p:nvGraphicFramePr>
        <p:xfrm>
          <a:off x="285534" y="1047802"/>
          <a:ext cx="11595100" cy="335280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आश्चर्यवत्पश्यति कश्चिदेन-</a:t>
                      </a:r>
                    </a:p>
                    <a:p>
                      <a:r>
                        <a:rPr lang="sa-IN" sz="2800" smtClean="0"/>
                        <a:t>        माश्चर्यवद्वदति तथैव चान्यः ।</a:t>
                      </a:r>
                    </a:p>
                    <a:p>
                      <a:r>
                        <a:rPr lang="sa-IN" sz="2800" smtClean="0"/>
                        <a:t>आश्चर्यवच्चैनमन्यः श‍ृणोति</a:t>
                      </a:r>
                    </a:p>
                    <a:p>
                      <a:r>
                        <a:rPr lang="sa-IN" sz="2800" smtClean="0"/>
                        <a:t>        श्रुत्वाप्येनं वेद न चैव कश्चित् ॥ २-२९॥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Some perceive this (the Self) as amazing; some others describe it as a wonder; another hears of it as amazing; yet, some , even after hearing about it, cannot understand it at all.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Aashcharyavat pashyati kashchid enam</a:t>
                      </a:r>
                    </a:p>
                    <a:p>
                      <a:pPr>
                        <a:spcBef>
                          <a:spcPts val="0"/>
                        </a:spcBef>
                      </a:pPr>
                      <a:r>
                        <a:rPr lang="en-CA" sz="2400" i="1" smtClean="0"/>
                        <a:t>Aashcharyavad vadati tathaiva chaanyah;</a:t>
                      </a:r>
                    </a:p>
                    <a:p>
                      <a:pPr>
                        <a:spcBef>
                          <a:spcPts val="0"/>
                        </a:spcBef>
                      </a:pPr>
                      <a:r>
                        <a:rPr lang="en-CA" sz="2400" i="1" smtClean="0"/>
                        <a:t>Aashcharyavacchainam anyah shrinoti</a:t>
                      </a:r>
                    </a:p>
                    <a:p>
                      <a:pPr>
                        <a:spcBef>
                          <a:spcPts val="0"/>
                        </a:spcBef>
                      </a:pPr>
                      <a:r>
                        <a:rPr lang="en-CA" sz="2400" i="1" smtClean="0"/>
                        <a:t>Shrutwaapyenam veda na chaiva kashchit.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562186957"/>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6477" y="426870"/>
            <a:ext cx="1959046" cy="2635177"/>
          </a:xfrm>
          <a:prstGeom prst="rect">
            <a:avLst/>
          </a:prstGeom>
        </p:spPr>
      </p:pic>
      <p:sp>
        <p:nvSpPr>
          <p:cNvPr id="5" name="Title 1"/>
          <p:cNvSpPr txBox="1">
            <a:spLocks/>
          </p:cNvSpPr>
          <p:nvPr/>
        </p:nvSpPr>
        <p:spPr>
          <a:xfrm>
            <a:off x="1524000" y="3062047"/>
            <a:ext cx="9144000" cy="16375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spcBef>
                <a:spcPts val="1200"/>
              </a:spcBef>
            </a:pPr>
            <a:r>
              <a:rPr lang="sa-IN" sz="2800">
                <a:solidFill>
                  <a:srgbClr val="0070C0"/>
                </a:solidFill>
                <a:latin typeface="+mn-lt"/>
              </a:rPr>
              <a:t>॥ ॐ श्री परमात्मने नमः ॥</a:t>
            </a:r>
            <a:endParaRPr lang="en-CA" sz="2800">
              <a:solidFill>
                <a:srgbClr val="0070C0"/>
              </a:solidFill>
              <a:latin typeface="+mn-lt"/>
            </a:endParaRPr>
          </a:p>
          <a:p>
            <a:pPr>
              <a:spcBef>
                <a:spcPts val="1200"/>
              </a:spcBef>
            </a:pPr>
            <a:r>
              <a:rPr lang="sa-IN" sz="2800">
                <a:solidFill>
                  <a:srgbClr val="0070C0"/>
                </a:solidFill>
                <a:latin typeface="+mn-lt"/>
              </a:rPr>
              <a:t>॥ अथ श्रीमद्भगवद्गीता ॥</a:t>
            </a:r>
            <a:endParaRPr lang="en-CA" sz="2800">
              <a:solidFill>
                <a:srgbClr val="0070C0"/>
              </a:solidFill>
              <a:latin typeface="+mn-lt"/>
            </a:endParaRPr>
          </a:p>
          <a:p>
            <a:pPr>
              <a:spcBef>
                <a:spcPts val="1200"/>
              </a:spcBef>
            </a:pPr>
            <a:r>
              <a:rPr lang="sa-IN" sz="2800">
                <a:solidFill>
                  <a:srgbClr val="0070C0"/>
                </a:solidFill>
                <a:latin typeface="+mn-lt"/>
              </a:rPr>
              <a:t>अथ द्वितीयोऽध्यायः । साङ्ख्ययोगः</a:t>
            </a:r>
            <a:endParaRPr lang="en-CA" sz="2800" spc="150">
              <a:solidFill>
                <a:srgbClr val="0070C0"/>
              </a:solidFill>
              <a:latin typeface="+mn-lt"/>
            </a:endParaRPr>
          </a:p>
        </p:txBody>
      </p:sp>
      <p:sp>
        <p:nvSpPr>
          <p:cNvPr id="8" name="Title 1"/>
          <p:cNvSpPr txBox="1">
            <a:spLocks/>
          </p:cNvSpPr>
          <p:nvPr/>
        </p:nvSpPr>
        <p:spPr>
          <a:xfrm>
            <a:off x="1524000" y="4426814"/>
            <a:ext cx="9144000" cy="1637592"/>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spcBef>
                <a:spcPts val="1200"/>
              </a:spcBef>
            </a:pPr>
            <a:endParaRPr lang="en-CA" sz="2800" b="1" smtClean="0">
              <a:latin typeface="Candara" panose="020E0502030303020204" pitchFamily="34" charset="0"/>
            </a:endParaRPr>
          </a:p>
          <a:p>
            <a:pPr>
              <a:spcBef>
                <a:spcPts val="1200"/>
              </a:spcBef>
            </a:pPr>
            <a:r>
              <a:rPr lang="en-CA" sz="3300" b="1" i="1">
                <a:solidFill>
                  <a:srgbClr val="002060"/>
                </a:solidFill>
                <a:latin typeface="Candara" panose="020E0502030303020204" pitchFamily="34" charset="0"/>
              </a:rPr>
              <a:t>Om Paramatmane Namaha </a:t>
            </a:r>
            <a:endParaRPr lang="en-CA" sz="3300" b="1" i="1" smtClean="0">
              <a:solidFill>
                <a:srgbClr val="002060"/>
              </a:solidFill>
              <a:latin typeface="Candara" panose="020E0502030303020204" pitchFamily="34" charset="0"/>
            </a:endParaRPr>
          </a:p>
          <a:p>
            <a:pPr>
              <a:spcBef>
                <a:spcPts val="1200"/>
              </a:spcBef>
            </a:pPr>
            <a:r>
              <a:rPr lang="en-CA" sz="3300" b="1" spc="150">
                <a:solidFill>
                  <a:srgbClr val="002060"/>
                </a:solidFill>
                <a:latin typeface="Candara" panose="020E0502030303020204" pitchFamily="34" charset="0"/>
              </a:rPr>
              <a:t>Shrimad Bhagavad Gita</a:t>
            </a:r>
            <a:endParaRPr lang="en-CA" sz="3300" b="1" i="1">
              <a:solidFill>
                <a:srgbClr val="002060"/>
              </a:solidFill>
              <a:latin typeface="Candara" panose="020E0502030303020204" pitchFamily="34" charset="0"/>
            </a:endParaRPr>
          </a:p>
          <a:p>
            <a:pPr>
              <a:spcBef>
                <a:spcPts val="1200"/>
              </a:spcBef>
            </a:pPr>
            <a:r>
              <a:rPr lang="en-CA" sz="3300" b="1">
                <a:solidFill>
                  <a:srgbClr val="002060"/>
                </a:solidFill>
                <a:latin typeface="Candara" panose="020E0502030303020204" pitchFamily="34" charset="0"/>
              </a:rPr>
              <a:t>Chapter 2 : SANKHYA YOGA</a:t>
            </a:r>
            <a:endParaRPr lang="en-CA" sz="3300" b="1" spc="150">
              <a:solidFill>
                <a:srgbClr val="002060"/>
              </a:solidFill>
              <a:latin typeface="Candara" panose="020E0502030303020204" pitchFamily="34" charset="0"/>
            </a:endParaRPr>
          </a:p>
        </p:txBody>
      </p:sp>
    </p:spTree>
    <p:extLst>
      <p:ext uri="{BB962C8B-B14F-4D97-AF65-F5344CB8AC3E}">
        <p14:creationId xmlns:p14="http://schemas.microsoft.com/office/powerpoint/2010/main" val="1410224226"/>
      </p:ext>
    </p:extLst>
  </p:cSld>
  <p:clrMapOvr>
    <a:masterClrMapping/>
  </p:clrMapOvr>
  <mc:AlternateContent xmlns:mc="http://schemas.openxmlformats.org/markup-compatibility/2006" xmlns:p14="http://schemas.microsoft.com/office/powerpoint/2010/main">
    <mc:Choice Requires="p14">
      <p:transition spd="slow" p14:dur="2250" advClick="0" advTm="6000"/>
    </mc:Choice>
    <mc:Fallback xmlns="">
      <p:transition spd="slow" advClick="0" advTm="6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513146300"/>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स्वधर्ममपि चावेक्ष्य न विकम्पितुमर्हसि ।</a:t>
                      </a:r>
                    </a:p>
                    <a:p>
                      <a:r>
                        <a:rPr lang="sa-IN" sz="2800" kern="1200" smtClean="0">
                          <a:solidFill>
                            <a:schemeClr val="dk1"/>
                          </a:solidFill>
                          <a:latin typeface="+mn-lt"/>
                          <a:ea typeface="+mn-ea"/>
                          <a:cs typeface="+mn-cs"/>
                        </a:rPr>
                        <a:t>धर्म्याद्धि युद्धाच्छ्रेयोऽन्यत्क्षत्रियस्य न विद्यते ॥ २-३१॥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Further, considering your specific duty, you should not waver, for there is no other glory for a Kshatriya than a righteous war.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Swadharmam api chaavekshya na vikampitum arhasi;</a:t>
                      </a:r>
                    </a:p>
                    <a:p>
                      <a:r>
                        <a:rPr lang="en-CA" sz="2400" i="1" kern="1200" smtClean="0">
                          <a:solidFill>
                            <a:schemeClr val="dk1"/>
                          </a:solidFill>
                          <a:latin typeface="+mn-lt"/>
                          <a:ea typeface="+mn-ea"/>
                          <a:cs typeface="+mn-cs"/>
                        </a:rPr>
                        <a:t>Dharmyaaddhi yuddhaacchreyo’nyat kshatriyasya na vidyate.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97967262"/>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यदृच्छया चोपपन्नं स्वर्गद्वारमपावृतम् ।</a:t>
                      </a:r>
                    </a:p>
                    <a:p>
                      <a:r>
                        <a:rPr lang="sa-IN" sz="2800" smtClean="0"/>
                        <a:t>सुखिनः क्षत्रियाः पार्थ लभन्ते युद्धमीदृशम् ॥ २-३२॥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Happy are the Kshatriyas, O Arjuna, who are called upon to fight in such a battle that comes by itself as an open door to heaven!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Yadricchayaa chopapannam swargadwaaram apaavritam;</a:t>
                      </a:r>
                    </a:p>
                    <a:p>
                      <a:pPr>
                        <a:spcBef>
                          <a:spcPts val="0"/>
                        </a:spcBef>
                      </a:pPr>
                      <a:r>
                        <a:rPr lang="en-CA" sz="2400" i="1" smtClean="0"/>
                        <a:t>Sukhinah kshatriyaah paartha labhante yuddham eedrisham.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954916627"/>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751962389"/>
              </p:ext>
            </p:extLst>
          </p:nvPr>
        </p:nvGraphicFramePr>
        <p:xfrm>
          <a:off x="285534" y="1157189"/>
          <a:ext cx="11595100" cy="2573369"/>
        </p:xfrm>
        <a:graphic>
          <a:graphicData uri="http://schemas.openxmlformats.org/drawingml/2006/table">
            <a:tbl>
              <a:tblPr>
                <a:tableStyleId>{74C1A8A3-306A-4EB7-A6B1-4F7E0EB9C5D6}</a:tableStyleId>
              </a:tblPr>
              <a:tblGrid>
                <a:gridCol w="7850281"/>
                <a:gridCol w="3744819"/>
              </a:tblGrid>
              <a:tr h="1263705">
                <a:tc>
                  <a:txBody>
                    <a:bodyPr/>
                    <a:lstStyle/>
                    <a:p>
                      <a:r>
                        <a:rPr lang="sa-IN" sz="2800" kern="1200" smtClean="0">
                          <a:solidFill>
                            <a:schemeClr val="dk1"/>
                          </a:solidFill>
                          <a:latin typeface="+mn-lt"/>
                          <a:ea typeface="+mn-ea"/>
                          <a:cs typeface="+mn-cs"/>
                        </a:rPr>
                        <a:t>अथ चेत्त्वमिमं धर्म्यं सङ्ग्रामं न करिष्यसि ।</a:t>
                      </a:r>
                    </a:p>
                    <a:p>
                      <a:r>
                        <a:rPr lang="sa-IN" sz="2800" kern="1200" smtClean="0">
                          <a:solidFill>
                            <a:schemeClr val="dk1"/>
                          </a:solidFill>
                          <a:latin typeface="+mn-lt"/>
                          <a:ea typeface="+mn-ea"/>
                          <a:cs typeface="+mn-cs"/>
                        </a:rPr>
                        <a:t>ततः स्वधर्मं कीर्तिं च हित्वा पापमवाप्स्यसि ॥ २-३३॥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On the other hand, if you do not fight in this righteous war, then, having abandoned your duty and reputation, you will incur sin.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Atha chettwam imam dharmyam samgraamam na karishyasi;</a:t>
                      </a:r>
                    </a:p>
                    <a:p>
                      <a:r>
                        <a:rPr lang="en-CA" sz="2400" i="1" kern="1200" smtClean="0">
                          <a:solidFill>
                            <a:schemeClr val="dk1"/>
                          </a:solidFill>
                          <a:latin typeface="+mn-lt"/>
                          <a:ea typeface="+mn-ea"/>
                          <a:cs typeface="+mn-cs"/>
                        </a:rPr>
                        <a:t>Tatah swadharmam keertim cha hitwaa paapam avaapsyasi.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731823387"/>
              </p:ext>
            </p:extLst>
          </p:nvPr>
        </p:nvGraphicFramePr>
        <p:xfrm>
          <a:off x="285534" y="3955118"/>
          <a:ext cx="11595100" cy="2573369"/>
        </p:xfrm>
        <a:graphic>
          <a:graphicData uri="http://schemas.openxmlformats.org/drawingml/2006/table">
            <a:tbl>
              <a:tblPr>
                <a:tableStyleId>{74C1A8A3-306A-4EB7-A6B1-4F7E0EB9C5D6}</a:tableStyleId>
              </a:tblPr>
              <a:tblGrid>
                <a:gridCol w="7850281"/>
                <a:gridCol w="3744819"/>
              </a:tblGrid>
              <a:tr h="1263705">
                <a:tc>
                  <a:txBody>
                    <a:bodyPr/>
                    <a:lstStyle/>
                    <a:p>
                      <a:r>
                        <a:rPr lang="sa-IN" sz="2800" smtClean="0"/>
                        <a:t>अकीर्तिं चापि भूतानि कथयिष्यन्ति तेऽव्ययाम् ।</a:t>
                      </a:r>
                    </a:p>
                    <a:p>
                      <a:r>
                        <a:rPr lang="sa-IN" sz="2800" smtClean="0"/>
                        <a:t>सम्भावितस्य चाकीर्तिर्मरणादतिरिच्यते ॥ २-३४॥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People will always speak of your dishonour; and for a respectable person, dishonour is worse than death.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Akeertim chaapi bhootaani kathayishyanti te’vyayaam;</a:t>
                      </a:r>
                    </a:p>
                    <a:p>
                      <a:pPr>
                        <a:spcBef>
                          <a:spcPts val="0"/>
                        </a:spcBef>
                      </a:pPr>
                      <a:r>
                        <a:rPr lang="en-CA" sz="2400" i="1" smtClean="0"/>
                        <a:t>Sambhaavitasya chaakeertir maranaad atirichyate.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47757420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413841790"/>
              </p:ext>
            </p:extLst>
          </p:nvPr>
        </p:nvGraphicFramePr>
        <p:xfrm>
          <a:off x="285534" y="1110297"/>
          <a:ext cx="11595100" cy="3017520"/>
        </p:xfrm>
        <a:graphic>
          <a:graphicData uri="http://schemas.openxmlformats.org/drawingml/2006/table">
            <a:tbl>
              <a:tblPr>
                <a:tableStyleId>{74C1A8A3-306A-4EB7-A6B1-4F7E0EB9C5D6}</a:tableStyleId>
              </a:tblPr>
              <a:tblGrid>
                <a:gridCol w="7897174"/>
                <a:gridCol w="3697926"/>
              </a:tblGrid>
              <a:tr h="1263705">
                <a:tc>
                  <a:txBody>
                    <a:bodyPr/>
                    <a:lstStyle/>
                    <a:p>
                      <a:r>
                        <a:rPr lang="sa-IN" sz="2800" kern="1200" smtClean="0">
                          <a:solidFill>
                            <a:schemeClr val="dk1"/>
                          </a:solidFill>
                          <a:latin typeface="+mn-lt"/>
                          <a:ea typeface="+mn-ea"/>
                          <a:cs typeface="+mn-cs"/>
                        </a:rPr>
                        <a:t>भयाद्रणादुपरतं मंस्यन्ते त्वां महारथाः ।</a:t>
                      </a:r>
                    </a:p>
                    <a:p>
                      <a:r>
                        <a:rPr lang="sa-IN" sz="2800" kern="1200" smtClean="0">
                          <a:solidFill>
                            <a:schemeClr val="dk1"/>
                          </a:solidFill>
                          <a:latin typeface="+mn-lt"/>
                          <a:ea typeface="+mn-ea"/>
                          <a:cs typeface="+mn-cs"/>
                        </a:rPr>
                        <a:t>येषां च त्वं बहुमतो भूत्वा यास्यसि लाघवम् ॥ २-३५॥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great generals will think that you have withdrawn from the battle through fear; and you will be lightly held (looked down upon) by those who once had high regard for you.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Bhayaad ranaad uparatam mamsyante twaam mahaarathaah;</a:t>
                      </a:r>
                    </a:p>
                    <a:p>
                      <a:r>
                        <a:rPr lang="en-CA" sz="2400" i="1" kern="1200" smtClean="0">
                          <a:solidFill>
                            <a:schemeClr val="dk1"/>
                          </a:solidFill>
                          <a:latin typeface="+mn-lt"/>
                          <a:ea typeface="+mn-ea"/>
                          <a:cs typeface="+mn-cs"/>
                        </a:rPr>
                        <a:t>Yeshaam cha twam bahumato bhootwaa yaasyasi laaghavam.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750714753"/>
              </p:ext>
            </p:extLst>
          </p:nvPr>
        </p:nvGraphicFramePr>
        <p:xfrm>
          <a:off x="285534" y="4282285"/>
          <a:ext cx="11595100" cy="2414350"/>
        </p:xfrm>
        <a:graphic>
          <a:graphicData uri="http://schemas.openxmlformats.org/drawingml/2006/table">
            <a:tbl>
              <a:tblPr>
                <a:tableStyleId>{74C1A8A3-306A-4EB7-A6B1-4F7E0EB9C5D6}</a:tableStyleId>
              </a:tblPr>
              <a:tblGrid>
                <a:gridCol w="7944066"/>
                <a:gridCol w="3651034"/>
              </a:tblGrid>
              <a:tr h="1263705">
                <a:tc>
                  <a:txBody>
                    <a:bodyPr/>
                    <a:lstStyle/>
                    <a:p>
                      <a:r>
                        <a:rPr lang="sa-IN" sz="2800" smtClean="0"/>
                        <a:t>अवाच्यवादांश्च बहून्वदिष्यन्ति तवाहिताः ।</a:t>
                      </a:r>
                    </a:p>
                    <a:p>
                      <a:r>
                        <a:rPr lang="sa-IN" sz="2800" smtClean="0"/>
                        <a:t>निन्दन्तस्तव सामर्थ्यं ततो दुःखतरं नु किम् ॥ २-३६॥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Your enemies will speak many unspeakable things (abusive words) about you. They will condemn your prowess. What is more painful than this?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150645">
                <a:tc>
                  <a:txBody>
                    <a:bodyPr/>
                    <a:lstStyle/>
                    <a:p>
                      <a:pPr>
                        <a:spcBef>
                          <a:spcPts val="0"/>
                        </a:spcBef>
                      </a:pPr>
                      <a:r>
                        <a:rPr lang="en-CA" sz="2400" i="1" smtClean="0"/>
                        <a:t>Avaachyavaadaamshcha bahoon vadishyanti tavaahitaah;</a:t>
                      </a:r>
                    </a:p>
                    <a:p>
                      <a:pPr>
                        <a:spcBef>
                          <a:spcPts val="0"/>
                        </a:spcBef>
                      </a:pPr>
                      <a:r>
                        <a:rPr lang="en-CA" sz="2400" i="1" smtClean="0"/>
                        <a:t>Nindantastava saamarthyam tato duhkhataram nu kim.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839223764"/>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569813458"/>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हतो वा प्राप्स्यसि स्वर्गं जित्वा वा भोक्ष्यसे महीम् ।</a:t>
                      </a:r>
                    </a:p>
                    <a:p>
                      <a:r>
                        <a:rPr lang="sa-IN" sz="2800" kern="1200" smtClean="0">
                          <a:solidFill>
                            <a:schemeClr val="dk1"/>
                          </a:solidFill>
                          <a:latin typeface="+mn-lt"/>
                          <a:ea typeface="+mn-ea"/>
                          <a:cs typeface="+mn-cs"/>
                        </a:rPr>
                        <a:t>तस्मादुत्तिष्ठ कौन्तेय युद्धाय कृतनिश्चयः ॥ २-३७॥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If killed, you will obtain heaven; if victorious, you will enjoy the earth; therefore, arise, O son of Kunti, with a resolve to fight!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Hato vaa praapsyasi swargam jitwaa vaa bhokshyase maheem;</a:t>
                      </a:r>
                    </a:p>
                    <a:p>
                      <a:r>
                        <a:rPr lang="en-CA" sz="2400" i="1" kern="1200" smtClean="0">
                          <a:solidFill>
                            <a:schemeClr val="dk1"/>
                          </a:solidFill>
                          <a:latin typeface="+mn-lt"/>
                          <a:ea typeface="+mn-ea"/>
                          <a:cs typeface="+mn-cs"/>
                        </a:rPr>
                        <a:t>Tasmaad uttishtha kaunteya yuddhaaya kritanishchayah.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996421266"/>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सुखदुःखे समे कृत्वा लाभालाभौ जयाजयौ ।</a:t>
                      </a:r>
                    </a:p>
                    <a:p>
                      <a:r>
                        <a:rPr lang="sa-IN" sz="2800" smtClean="0"/>
                        <a:t>ततो युद्धाय युज्यस्व नैवं पापमवाप्स्यसि ॥ २-३८॥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Treat pleasure and pain, gain and loss, victory and defeat with equanimity and then engage in battle. By doing so, you will not incur sin.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Sukhaduhkhe same kritwaa laabhaalaabhau jayaajayau;</a:t>
                      </a:r>
                    </a:p>
                    <a:p>
                      <a:pPr>
                        <a:spcBef>
                          <a:spcPts val="0"/>
                        </a:spcBef>
                      </a:pPr>
                      <a:r>
                        <a:rPr lang="en-CA" sz="2400" i="1" smtClean="0"/>
                        <a:t>Tato yuddhaaya yujyaswa naivam paapamavaapsyasi.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653012892"/>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4119241101"/>
              </p:ext>
            </p:extLst>
          </p:nvPr>
        </p:nvGraphicFramePr>
        <p:xfrm>
          <a:off x="285534" y="1110297"/>
          <a:ext cx="11595100" cy="2818185"/>
        </p:xfrm>
        <a:graphic>
          <a:graphicData uri="http://schemas.openxmlformats.org/drawingml/2006/table">
            <a:tbl>
              <a:tblPr>
                <a:tableStyleId>{74C1A8A3-306A-4EB7-A6B1-4F7E0EB9C5D6}</a:tableStyleId>
              </a:tblPr>
              <a:tblGrid>
                <a:gridCol w="7217235"/>
                <a:gridCol w="4377865"/>
              </a:tblGrid>
              <a:tr h="1263705">
                <a:tc>
                  <a:txBody>
                    <a:bodyPr/>
                    <a:lstStyle/>
                    <a:p>
                      <a:r>
                        <a:rPr lang="sa-IN" sz="2800" kern="1200" smtClean="0">
                          <a:solidFill>
                            <a:schemeClr val="dk1"/>
                          </a:solidFill>
                          <a:latin typeface="+mn-lt"/>
                          <a:ea typeface="+mn-ea"/>
                          <a:cs typeface="+mn-cs"/>
                        </a:rPr>
                        <a:t>एषा तेऽभिहिता साङ्ख्ये बुद्धिर्योगे त्विमां श‍ृणु ।</a:t>
                      </a:r>
                    </a:p>
                    <a:p>
                      <a:r>
                        <a:rPr lang="sa-IN" sz="2800" kern="1200" smtClean="0">
                          <a:solidFill>
                            <a:schemeClr val="dk1"/>
                          </a:solidFill>
                          <a:latin typeface="+mn-lt"/>
                          <a:ea typeface="+mn-ea"/>
                          <a:cs typeface="+mn-cs"/>
                        </a:rPr>
                        <a:t>बुद्ध्या युक्तो यया पार्थ कर्मबन्धं प्रहास्यसि ॥ २-३९॥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This, which has been stated to you, is Sankhya Yoga or discipline of knowledge. Now listen to wisdom concerning Karma Yoga. Equipped with this understanding,  Partha, you will cast off the bonds of 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Eshaa te’bhihitaa saankhye buddhir yoge twimaam shrinu;</a:t>
                      </a:r>
                    </a:p>
                    <a:p>
                      <a:r>
                        <a:rPr lang="en-CA" sz="2400" i="1" kern="1200" smtClean="0">
                          <a:solidFill>
                            <a:schemeClr val="dk1"/>
                          </a:solidFill>
                          <a:latin typeface="+mn-lt"/>
                          <a:ea typeface="+mn-ea"/>
                          <a:cs typeface="+mn-cs"/>
                        </a:rPr>
                        <a:t>Buddhyaa yukto yayaa paartha karma bandham prahaasyasi.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938745387"/>
              </p:ext>
            </p:extLst>
          </p:nvPr>
        </p:nvGraphicFramePr>
        <p:xfrm>
          <a:off x="285534" y="4035800"/>
          <a:ext cx="11595100" cy="2573369"/>
        </p:xfrm>
        <a:graphic>
          <a:graphicData uri="http://schemas.openxmlformats.org/drawingml/2006/table">
            <a:tbl>
              <a:tblPr>
                <a:tableStyleId>{74C1A8A3-306A-4EB7-A6B1-4F7E0EB9C5D6}</a:tableStyleId>
              </a:tblPr>
              <a:tblGrid>
                <a:gridCol w="7240681"/>
                <a:gridCol w="4354419"/>
              </a:tblGrid>
              <a:tr h="1263705">
                <a:tc>
                  <a:txBody>
                    <a:bodyPr/>
                    <a:lstStyle/>
                    <a:p>
                      <a:r>
                        <a:rPr lang="sa-IN" sz="2800" smtClean="0"/>
                        <a:t>नेहाभिक्रमनाशोऽस्ति प्रत्यवायो न विद्यते ।</a:t>
                      </a:r>
                    </a:p>
                    <a:p>
                      <a:r>
                        <a:rPr lang="sa-IN" sz="2800" smtClean="0"/>
                        <a:t>स्वल्पमप्यस्य धर्मस्य त्रायते महतो भयात् ॥ २-४०॥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In this,  there is no loss of effort, nor is there any harm (contrary results or transgression). Even a little of this knowledge protects one from great fear.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Nehaabhikramanaasho’sti pratyavaayo na vidyate;</a:t>
                      </a:r>
                    </a:p>
                    <a:p>
                      <a:pPr>
                        <a:spcBef>
                          <a:spcPts val="0"/>
                        </a:spcBef>
                      </a:pPr>
                      <a:r>
                        <a:rPr lang="en-CA" sz="2400" i="1" smtClean="0"/>
                        <a:t>Swalpam apyasya dharmasya traayate mahato bhayaat.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275094616"/>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543190981"/>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व्यवसायात्मिका बुद्धिरेकेह कुरुनन्दन ।</a:t>
                      </a:r>
                    </a:p>
                    <a:p>
                      <a:r>
                        <a:rPr lang="sa-IN" sz="2800" kern="1200" smtClean="0">
                          <a:solidFill>
                            <a:schemeClr val="dk1"/>
                          </a:solidFill>
                          <a:latin typeface="+mn-lt"/>
                          <a:ea typeface="+mn-ea"/>
                          <a:cs typeface="+mn-cs"/>
                        </a:rPr>
                        <a:t>बहुशाखा ह्यनन्ताश्च बुद्धयोऽव्यवसायिनाम् ॥ २-४१॥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O joy of the Kurus, the thought of the determined (persons) are focused on this path.  Many-branched and infinite are the thoughts of the irresolute.</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Vyavasaayaatmikaa buddhir ekeha kurunandana;</a:t>
                      </a:r>
                    </a:p>
                    <a:p>
                      <a:r>
                        <a:rPr lang="en-CA" sz="2400" i="1" kern="1200" smtClean="0">
                          <a:solidFill>
                            <a:schemeClr val="dk1"/>
                          </a:solidFill>
                          <a:latin typeface="+mn-lt"/>
                          <a:ea typeface="+mn-ea"/>
                          <a:cs typeface="+mn-cs"/>
                        </a:rPr>
                        <a:t>Bahushaakhaa hyanantaashcha buddhayo’vyavasaayinaam.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787826533"/>
              </p:ext>
            </p:extLst>
          </p:nvPr>
        </p:nvGraphicFramePr>
        <p:xfrm>
          <a:off x="285534" y="409203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यामिमां पुष्पितां वाचं प्रवदन्त्यविपश्चितः ।</a:t>
                      </a:r>
                    </a:p>
                    <a:p>
                      <a:r>
                        <a:rPr lang="sa-IN" sz="2800" smtClean="0"/>
                        <a:t>वेदवादरताः पार्थ नान्यदस्तीति वादिनः ॥ २-४२॥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O son of Partha, flowery speech is uttered by those with limited understanding, who take pleasure in the Veda-related topics, saying that there is nothing else!</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Yaam imaam pushpitaam vaacham pravadantyavipashchitah;</a:t>
                      </a:r>
                    </a:p>
                    <a:p>
                      <a:pPr>
                        <a:spcBef>
                          <a:spcPts val="0"/>
                        </a:spcBef>
                      </a:pPr>
                      <a:r>
                        <a:rPr lang="en-CA" sz="2400" i="1" smtClean="0"/>
                        <a:t>Vedavaadarataah paartha naanyad asteeti vaadinah.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56267211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4008534064"/>
              </p:ext>
            </p:extLst>
          </p:nvPr>
        </p:nvGraphicFramePr>
        <p:xfrm>
          <a:off x="285534" y="1086851"/>
          <a:ext cx="11595100" cy="2573369"/>
        </p:xfrm>
        <a:graphic>
          <a:graphicData uri="http://schemas.openxmlformats.org/drawingml/2006/table">
            <a:tbl>
              <a:tblPr>
                <a:tableStyleId>{74C1A8A3-306A-4EB7-A6B1-4F7E0EB9C5D6}</a:tableStyleId>
              </a:tblPr>
              <a:tblGrid>
                <a:gridCol w="7264128"/>
                <a:gridCol w="4330972"/>
              </a:tblGrid>
              <a:tr h="1263705">
                <a:tc>
                  <a:txBody>
                    <a:bodyPr/>
                    <a:lstStyle/>
                    <a:p>
                      <a:r>
                        <a:rPr lang="sa-IN" sz="2800" kern="1200" smtClean="0">
                          <a:solidFill>
                            <a:schemeClr val="dk1"/>
                          </a:solidFill>
                          <a:latin typeface="+mn-lt"/>
                          <a:ea typeface="+mn-ea"/>
                          <a:cs typeface="+mn-cs"/>
                        </a:rPr>
                        <a:t>कामात्मानः स्वर्गपरा जन्मकर्मफलप्रदाम् ।</a:t>
                      </a:r>
                    </a:p>
                    <a:p>
                      <a:r>
                        <a:rPr lang="sa-IN" sz="2800" kern="1200" smtClean="0">
                          <a:solidFill>
                            <a:schemeClr val="dk1"/>
                          </a:solidFill>
                          <a:latin typeface="+mn-lt"/>
                          <a:ea typeface="+mn-ea"/>
                          <a:cs typeface="+mn-cs"/>
                        </a:rPr>
                        <a:t>क्रियाविशेषबहुलां भोगैश्वर्यगतिं प्रति ॥ २-४३॥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Full of desires, having heaven as their goal, they perform actions that result in rebirth and prescribe various specific actions for the attainment of pleasure and luxury.</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Kaamaatmaanah swargaparaa janmakarmaphalapradaam;</a:t>
                      </a:r>
                    </a:p>
                    <a:p>
                      <a:r>
                        <a:rPr lang="en-CA" sz="2400" i="1" kern="1200" smtClean="0">
                          <a:solidFill>
                            <a:schemeClr val="dk1"/>
                          </a:solidFill>
                          <a:latin typeface="+mn-lt"/>
                          <a:ea typeface="+mn-ea"/>
                          <a:cs typeface="+mn-cs"/>
                        </a:rPr>
                        <a:t>Kriyaavisheshabahulaam bhogaishwaryagatim prati.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980245444"/>
              </p:ext>
            </p:extLst>
          </p:nvPr>
        </p:nvGraphicFramePr>
        <p:xfrm>
          <a:off x="285534" y="3955118"/>
          <a:ext cx="11595100" cy="2651760"/>
        </p:xfrm>
        <a:graphic>
          <a:graphicData uri="http://schemas.openxmlformats.org/drawingml/2006/table">
            <a:tbl>
              <a:tblPr>
                <a:tableStyleId>{74C1A8A3-306A-4EB7-A6B1-4F7E0EB9C5D6}</a:tableStyleId>
              </a:tblPr>
              <a:tblGrid>
                <a:gridCol w="7287574"/>
                <a:gridCol w="4307526"/>
              </a:tblGrid>
              <a:tr h="1263705">
                <a:tc>
                  <a:txBody>
                    <a:bodyPr/>
                    <a:lstStyle/>
                    <a:p>
                      <a:r>
                        <a:rPr lang="sa-IN" sz="2800" smtClean="0"/>
                        <a:t>भोगैश्वर्यप्रसक्तानां तयापहृतचेतसाम् ।</a:t>
                      </a:r>
                    </a:p>
                    <a:p>
                      <a:r>
                        <a:rPr lang="sa-IN" sz="2800" smtClean="0"/>
                        <a:t>व्यवसायात्मिका बुद्धिः समाधौ न विधीयते ॥ २-४४॥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For those who are deeply attached to pleasure and to luxury, whose minds are drawn away by such teachings, that resolute intellect which is in Samadhi (the state of absolute equanimity) never occurs.</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Bhogaishwarya prasaktaanaam tayaapahritachetasaam;</a:t>
                      </a:r>
                    </a:p>
                    <a:p>
                      <a:pPr>
                        <a:spcBef>
                          <a:spcPts val="0"/>
                        </a:spcBef>
                      </a:pPr>
                      <a:r>
                        <a:rPr lang="en-CA" sz="2400" i="1" smtClean="0"/>
                        <a:t>Vyavasaayaatmikaa buddhih samaadhau na vidheeyate.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906846543"/>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33117483"/>
              </p:ext>
            </p:extLst>
          </p:nvPr>
        </p:nvGraphicFramePr>
        <p:xfrm>
          <a:off x="285534" y="1063405"/>
          <a:ext cx="11595100" cy="3383280"/>
        </p:xfrm>
        <a:graphic>
          <a:graphicData uri="http://schemas.openxmlformats.org/drawingml/2006/table">
            <a:tbl>
              <a:tblPr>
                <a:tableStyleId>{74C1A8A3-306A-4EB7-A6B1-4F7E0EB9C5D6}</a:tableStyleId>
              </a:tblPr>
              <a:tblGrid>
                <a:gridCol w="7076558"/>
                <a:gridCol w="4518542"/>
              </a:tblGrid>
              <a:tr h="1263705">
                <a:tc>
                  <a:txBody>
                    <a:bodyPr/>
                    <a:lstStyle/>
                    <a:p>
                      <a:r>
                        <a:rPr lang="sa-IN" sz="2800" kern="1200" smtClean="0">
                          <a:solidFill>
                            <a:schemeClr val="dk1"/>
                          </a:solidFill>
                          <a:latin typeface="+mn-lt"/>
                          <a:ea typeface="+mn-ea"/>
                          <a:cs typeface="+mn-cs"/>
                        </a:rPr>
                        <a:t>त्रैगुण्यविषया वेदा निस्त्रैगुण्यो भवार्जुन ।</a:t>
                      </a:r>
                    </a:p>
                    <a:p>
                      <a:r>
                        <a:rPr lang="sa-IN" sz="2800" kern="1200" smtClean="0">
                          <a:solidFill>
                            <a:schemeClr val="dk1"/>
                          </a:solidFill>
                          <a:latin typeface="+mn-lt"/>
                          <a:ea typeface="+mn-ea"/>
                          <a:cs typeface="+mn-cs"/>
                        </a:rPr>
                        <a:t>निर्द्वन्द्वो नित्यसत्त्वस्थो निर्योगक्षेम आत्मवान् ॥ २-४५॥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Vedas deal with the three attributes (of material nature); be above these three attributes, O Arjuna! Free yourself from the pairs of opposites and ever remain in the truth, free from the thought of acquisition and its preservation, and be established in the Self.</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Traigunyavishayaa vedaa nistraigunyo bhavaarjuna;</a:t>
                      </a:r>
                    </a:p>
                    <a:p>
                      <a:r>
                        <a:rPr lang="en-CA" sz="2400" i="1" kern="1200" smtClean="0">
                          <a:solidFill>
                            <a:schemeClr val="dk1"/>
                          </a:solidFill>
                          <a:latin typeface="+mn-lt"/>
                          <a:ea typeface="+mn-ea"/>
                          <a:cs typeface="+mn-cs"/>
                        </a:rPr>
                        <a:t>Nirdwandwo nityasatwastho niryogakshema aatmavaan.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516661773"/>
              </p:ext>
            </p:extLst>
          </p:nvPr>
        </p:nvGraphicFramePr>
        <p:xfrm>
          <a:off x="285534" y="4513385"/>
          <a:ext cx="11595100" cy="2286000"/>
        </p:xfrm>
        <a:graphic>
          <a:graphicData uri="http://schemas.openxmlformats.org/drawingml/2006/table">
            <a:tbl>
              <a:tblPr>
                <a:tableStyleId>{74C1A8A3-306A-4EB7-A6B1-4F7E0EB9C5D6}</a:tableStyleId>
              </a:tblPr>
              <a:tblGrid>
                <a:gridCol w="7100004"/>
                <a:gridCol w="4495096"/>
              </a:tblGrid>
              <a:tr h="1263705">
                <a:tc>
                  <a:txBody>
                    <a:bodyPr/>
                    <a:lstStyle/>
                    <a:p>
                      <a:r>
                        <a:rPr lang="sa-IN" sz="2800" smtClean="0"/>
                        <a:t>यावानर्थ उदपाने सर्वतः सम्प्लुतोदके ।</a:t>
                      </a:r>
                    </a:p>
                    <a:p>
                      <a:r>
                        <a:rPr lang="sa-IN" sz="2800" smtClean="0"/>
                        <a:t>तावान्सर्वेषु वेदेषु ब्राह्मणस्य विजानतः ॥ २-४६॥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To the one who realises the Absolute Truth and who has complete knowledge, all the Vedas are of as much use as a well (reservoir of water) in a place that is flooded.</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994412">
                <a:tc>
                  <a:txBody>
                    <a:bodyPr/>
                    <a:lstStyle/>
                    <a:p>
                      <a:pPr>
                        <a:spcBef>
                          <a:spcPts val="0"/>
                        </a:spcBef>
                      </a:pPr>
                      <a:r>
                        <a:rPr lang="en-CA" sz="2400" i="1" smtClean="0"/>
                        <a:t>Yaavaanartha udapaane sarvatah samplutodake;</a:t>
                      </a:r>
                    </a:p>
                    <a:p>
                      <a:pPr>
                        <a:spcBef>
                          <a:spcPts val="0"/>
                        </a:spcBef>
                      </a:pPr>
                      <a:r>
                        <a:rPr lang="en-CA" sz="2400" i="1" smtClean="0"/>
                        <a:t>Taavaan sarveshu vedeshu braahmanasya vijaanatah.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105694556"/>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667092833"/>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कर्मण्येवाधिकारस्ते मा फलेषु कदाचन ।</a:t>
                      </a:r>
                    </a:p>
                    <a:p>
                      <a:r>
                        <a:rPr lang="sa-IN" sz="2800" kern="1200" smtClean="0">
                          <a:solidFill>
                            <a:schemeClr val="dk1"/>
                          </a:solidFill>
                          <a:latin typeface="+mn-lt"/>
                          <a:ea typeface="+mn-ea"/>
                          <a:cs typeface="+mn-cs"/>
                        </a:rPr>
                        <a:t>मा कर्मफलहेतुर्भूर्मा ते सङ्गोऽस्त्वकर्मणि ॥ २-४७॥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You only have authority over your action but never over the result; never think you are the cause of the fruits of your action and never be attached to inaction.</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Karmanyevaadhikaaraste maa phaleshu kadaachana;</a:t>
                      </a:r>
                    </a:p>
                    <a:p>
                      <a:r>
                        <a:rPr lang="en-CA" sz="2400" i="1" kern="1200" smtClean="0">
                          <a:solidFill>
                            <a:schemeClr val="dk1"/>
                          </a:solidFill>
                          <a:latin typeface="+mn-lt"/>
                          <a:ea typeface="+mn-ea"/>
                          <a:cs typeface="+mn-cs"/>
                        </a:rPr>
                        <a:t>Maa karmaphalahetur bhoor maa te sango’stwakarmani.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417185598"/>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योगस्थः कुरु कर्माणि सङ्गं त्यक्त्वा धनञ्जय ।</a:t>
                      </a:r>
                    </a:p>
                    <a:p>
                      <a:r>
                        <a:rPr lang="sa-IN" sz="2800" smtClean="0"/>
                        <a:t>सिद्ध्यसिद्ध्योः समो भूत्वा समत्वं योग उच्यते॥२-४८॥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Perform action being established in Yoga, O Arjuna. Abandon attachment and remain balanced in success and failure! Equanimity is called Yoga.</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Yogasthah kuru karmaani sangam tyaktwaa dhananjaya;</a:t>
                      </a:r>
                    </a:p>
                    <a:p>
                      <a:pPr>
                        <a:spcBef>
                          <a:spcPts val="0"/>
                        </a:spcBef>
                      </a:pPr>
                      <a:r>
                        <a:rPr lang="en-CA" sz="2400" i="1" smtClean="0"/>
                        <a:t>Siddhyasiddhyoh samo bhootwaa samatwam yoga uchyate.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714776435"/>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640777168"/>
              </p:ext>
            </p:extLst>
          </p:nvPr>
        </p:nvGraphicFramePr>
        <p:xfrm>
          <a:off x="285534" y="1157189"/>
          <a:ext cx="11595100" cy="2573369"/>
        </p:xfrm>
        <a:graphic>
          <a:graphicData uri="http://schemas.openxmlformats.org/drawingml/2006/table">
            <a:tbl>
              <a:tblPr>
                <a:tableStyleId>{74C1A8A3-306A-4EB7-A6B1-4F7E0EB9C5D6}</a:tableStyleId>
              </a:tblPr>
              <a:tblGrid>
                <a:gridCol w="7125919"/>
                <a:gridCol w="4469181"/>
              </a:tblGrid>
              <a:tr h="1263705">
                <a:tc>
                  <a:txBody>
                    <a:bodyPr/>
                    <a:lstStyle/>
                    <a:p>
                      <a:r>
                        <a:rPr lang="sa-IN" sz="2800" kern="1200" smtClean="0">
                          <a:solidFill>
                            <a:schemeClr val="dk1"/>
                          </a:solidFill>
                          <a:latin typeface="+mn-lt"/>
                          <a:ea typeface="+mn-ea"/>
                          <a:cs typeface="+mn-cs"/>
                        </a:rPr>
                        <a:t>दूरेण ह्यवरं कर्म बुद्धियोगाद्धनञ्जय ।</a:t>
                      </a:r>
                    </a:p>
                    <a:p>
                      <a:r>
                        <a:rPr lang="sa-IN" sz="2800" kern="1200" smtClean="0">
                          <a:solidFill>
                            <a:schemeClr val="dk1"/>
                          </a:solidFill>
                          <a:latin typeface="+mn-lt"/>
                          <a:ea typeface="+mn-ea"/>
                          <a:cs typeface="+mn-cs"/>
                        </a:rPr>
                        <a:t>बुद्धौ शरणमन्विच्छ कृपणाः फलहेतवः ॥ २-४९॥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Far inferior than Buddhi Yoga (Selfless acts) are reward-seeking actions, O Arjuna! Seek refuge in the knowledge of equanimity; pitiable are they who are motivated by results.</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Doorena hyavaram karma buddhiyogaad dhananjaya;</a:t>
                      </a:r>
                    </a:p>
                    <a:p>
                      <a:r>
                        <a:rPr lang="en-CA" sz="2400" i="1" kern="1200" smtClean="0">
                          <a:solidFill>
                            <a:schemeClr val="dk1"/>
                          </a:solidFill>
                          <a:latin typeface="+mn-lt"/>
                          <a:ea typeface="+mn-ea"/>
                          <a:cs typeface="+mn-cs"/>
                        </a:rPr>
                        <a:t>Buddhau sharanamanwiccha kripanaah phalahetavah.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885994485"/>
              </p:ext>
            </p:extLst>
          </p:nvPr>
        </p:nvGraphicFramePr>
        <p:xfrm>
          <a:off x="285534" y="3955118"/>
          <a:ext cx="11595100" cy="2573369"/>
        </p:xfrm>
        <a:graphic>
          <a:graphicData uri="http://schemas.openxmlformats.org/drawingml/2006/table">
            <a:tbl>
              <a:tblPr>
                <a:tableStyleId>{74C1A8A3-306A-4EB7-A6B1-4F7E0EB9C5D6}</a:tableStyleId>
              </a:tblPr>
              <a:tblGrid>
                <a:gridCol w="7149982"/>
                <a:gridCol w="4445118"/>
              </a:tblGrid>
              <a:tr h="1263705">
                <a:tc>
                  <a:txBody>
                    <a:bodyPr/>
                    <a:lstStyle/>
                    <a:p>
                      <a:r>
                        <a:rPr lang="sa-IN" sz="2800" smtClean="0"/>
                        <a:t>बुद्धियुक्तो जहातीह उभे सुकृतदुष्कृते ।</a:t>
                      </a:r>
                    </a:p>
                    <a:p>
                      <a:r>
                        <a:rPr lang="sa-IN" sz="2800" smtClean="0"/>
                        <a:t>तस्माद्योगाय युज्यस्व योगः कर्मसु कौशलम् ॥ २-५०॥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One who is equipped with wisdom discards in this life, both the good and bad reactions; therefore, be established in  Yoga; Yoga is skill in action.</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Buddhiyukto jahaateeha ubhe sukrita dushkrite;</a:t>
                      </a:r>
                    </a:p>
                    <a:p>
                      <a:pPr>
                        <a:spcBef>
                          <a:spcPts val="0"/>
                        </a:spcBef>
                      </a:pPr>
                      <a:r>
                        <a:rPr lang="en-CA" sz="2400" i="1" smtClean="0"/>
                        <a:t>Tasmaad yogaaya yujyaswa yogah karmasu kaushalam.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23523071"/>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081608814"/>
              </p:ext>
            </p:extLst>
          </p:nvPr>
        </p:nvGraphicFramePr>
        <p:xfrm>
          <a:off x="285534" y="1040524"/>
          <a:ext cx="11595100" cy="3017520"/>
        </p:xfrm>
        <a:graphic>
          <a:graphicData uri="http://schemas.openxmlformats.org/drawingml/2006/table">
            <a:tbl>
              <a:tblPr>
                <a:tableStyleId>{74C1A8A3-306A-4EB7-A6B1-4F7E0EB9C5D6}</a:tableStyleId>
              </a:tblPr>
              <a:tblGrid>
                <a:gridCol w="7326228"/>
                <a:gridCol w="4268872"/>
              </a:tblGrid>
              <a:tr h="1263705">
                <a:tc>
                  <a:txBody>
                    <a:bodyPr/>
                    <a:lstStyle/>
                    <a:p>
                      <a:r>
                        <a:rPr lang="sa-IN" sz="2800" smtClean="0"/>
                        <a:t> सञ्जय उवाच ।</a:t>
                      </a:r>
                    </a:p>
                    <a:p>
                      <a:r>
                        <a:rPr lang="sa-IN" sz="2800" smtClean="0"/>
                        <a:t>तं तथा कृपयाविष्टमश्रुपूर्णाकुलेक्षणम् ।</a:t>
                      </a:r>
                    </a:p>
                    <a:p>
                      <a:r>
                        <a:rPr lang="sa-IN" sz="2800" smtClean="0"/>
                        <a:t>विषीदन्तमिदं वाक्यमुवाच मधुसूदनः ॥ २-१॥</a:t>
                      </a:r>
                      <a:endParaRPr lang="en-CA" sz="280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Sanjaya said:</a:t>
                      </a:r>
                    </a:p>
                    <a:p>
                      <a:pPr>
                        <a:spcBef>
                          <a:spcPts val="0"/>
                        </a:spcBef>
                      </a:pPr>
                      <a:r>
                        <a:rPr lang="en-CA" sz="2400" b="1" smtClean="0"/>
                        <a:t>To him who was thus full of compassion and who was dejected (all torn up), his eyes full of tears and agitated, Krishna or Madhusudana (the destroyer of Madhu), spoke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Sanjaya Uvaacha:</a:t>
                      </a:r>
                    </a:p>
                    <a:p>
                      <a:pPr>
                        <a:spcBef>
                          <a:spcPts val="0"/>
                        </a:spcBef>
                      </a:pPr>
                      <a:r>
                        <a:rPr lang="en-CA" sz="2400" i="1" smtClean="0"/>
                        <a:t>Tam tathaa kripayaavishtam ashrupoornaakulekshanam;</a:t>
                      </a:r>
                    </a:p>
                    <a:p>
                      <a:pPr>
                        <a:spcBef>
                          <a:spcPts val="0"/>
                        </a:spcBef>
                      </a:pPr>
                      <a:r>
                        <a:rPr lang="en-CA" sz="2400" i="1" smtClean="0"/>
                        <a:t>Visheedantam idam vaakyam uvaacha madhusoodanah.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701198678"/>
              </p:ext>
            </p:extLst>
          </p:nvPr>
        </p:nvGraphicFramePr>
        <p:xfrm>
          <a:off x="285534" y="4085613"/>
          <a:ext cx="11595100" cy="2681264"/>
        </p:xfrm>
        <a:graphic>
          <a:graphicData uri="http://schemas.openxmlformats.org/drawingml/2006/table">
            <a:tbl>
              <a:tblPr>
                <a:tableStyleId>{74C1A8A3-306A-4EB7-A6B1-4F7E0EB9C5D6}</a:tableStyleId>
              </a:tblPr>
              <a:tblGrid>
                <a:gridCol w="7350942"/>
                <a:gridCol w="4244158"/>
              </a:tblGrid>
              <a:tr h="1263705">
                <a:tc>
                  <a:txBody>
                    <a:bodyPr/>
                    <a:lstStyle/>
                    <a:p>
                      <a:r>
                        <a:rPr lang="sa-IN" sz="2800" smtClean="0"/>
                        <a:t> श्रीभगवानुवाच ।</a:t>
                      </a:r>
                    </a:p>
                    <a:p>
                      <a:r>
                        <a:rPr lang="sa-IN" sz="2800" smtClean="0"/>
                        <a:t>कुतस्त्वा कश्मलमिदं विषमे समुपस्थितम् ।</a:t>
                      </a:r>
                    </a:p>
                    <a:p>
                      <a:r>
                        <a:rPr lang="sa-IN" sz="2800" smtClean="0"/>
                        <a:t>अनार्यजुष्टमस्वर्ग्यमकीर्तिकरमर्जुन ॥ २-२॥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Krishna said:</a:t>
                      </a:r>
                    </a:p>
                    <a:p>
                      <a:pPr>
                        <a:spcBef>
                          <a:spcPts val="0"/>
                        </a:spcBef>
                      </a:pPr>
                      <a:r>
                        <a:rPr lang="en-CA" sz="2400" b="1" smtClean="0"/>
                        <a:t>From where is this weakness come upon, this dejection which is unworthy of a noble person, disgraceful, and which will not lead to heaven, O Arjuna?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Sri Bhagavaan Uvaacha:</a:t>
                      </a:r>
                    </a:p>
                    <a:p>
                      <a:pPr>
                        <a:spcBef>
                          <a:spcPts val="0"/>
                        </a:spcBef>
                      </a:pPr>
                      <a:r>
                        <a:rPr lang="en-CA" sz="2400" i="1" smtClean="0"/>
                        <a:t>Kutastwaa kashmalam idam vishame samupasthitam;</a:t>
                      </a:r>
                    </a:p>
                    <a:p>
                      <a:pPr>
                        <a:spcBef>
                          <a:spcPts val="0"/>
                        </a:spcBef>
                      </a:pPr>
                      <a:r>
                        <a:rPr lang="en-CA" sz="2400" i="1" smtClean="0"/>
                        <a:t>Anaaryajushtam aswargyam akeertikaram arjuna.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630671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905473849"/>
              </p:ext>
            </p:extLst>
          </p:nvPr>
        </p:nvGraphicFramePr>
        <p:xfrm>
          <a:off x="285534" y="1157189"/>
          <a:ext cx="11595100" cy="2818185"/>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कर्मजं बुद्धियुक्ता हि फलं त्यक्त्वा मनीषिणः ।</a:t>
                      </a:r>
                    </a:p>
                    <a:p>
                      <a:r>
                        <a:rPr lang="sa-IN" sz="2800" kern="1200" smtClean="0">
                          <a:solidFill>
                            <a:schemeClr val="dk1"/>
                          </a:solidFill>
                          <a:latin typeface="+mn-lt"/>
                          <a:ea typeface="+mn-ea"/>
                          <a:cs typeface="+mn-cs"/>
                        </a:rPr>
                        <a:t>जन्मबन्धविनिर्मुक्ताः पदं गच्छन्त्यनामयम् ॥ २-५१॥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wise who perform actions with equanimity of intellect, having abandoned the fruits of their actions, are freed from the fetters of birth and go to the salubrious place (free of all miseries).</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Karmajam buddhiyuktaa hi phalam tyaktwaa maneeshinah;</a:t>
                      </a:r>
                    </a:p>
                    <a:p>
                      <a:r>
                        <a:rPr lang="en-CA" sz="2400" i="1" kern="1200" smtClean="0">
                          <a:solidFill>
                            <a:schemeClr val="dk1"/>
                          </a:solidFill>
                          <a:latin typeface="+mn-lt"/>
                          <a:ea typeface="+mn-ea"/>
                          <a:cs typeface="+mn-cs"/>
                        </a:rPr>
                        <a:t>Janmabandha vinirmuktaah padam gacchantyanaamayam.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229284998"/>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यदा ते मोहकलिलं बुद्धिर्व्यतितरिष्यति ।</a:t>
                      </a:r>
                    </a:p>
                    <a:p>
                      <a:r>
                        <a:rPr lang="sa-IN" sz="2800" smtClean="0"/>
                        <a:t>तदा गन्तासि निर्वेदं श्रोतव्यस्य श्रुतस्य च ॥ २-५२॥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When your intellect goes beyond the mire of delusion, then you will become indifferent to what has been heard and what is yet to be heard.</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Yadaa te mohakalilam buddhir vyatitarishyati;</a:t>
                      </a:r>
                    </a:p>
                    <a:p>
                      <a:pPr>
                        <a:spcBef>
                          <a:spcPts val="0"/>
                        </a:spcBef>
                      </a:pPr>
                      <a:r>
                        <a:rPr lang="en-CA" sz="2400" i="1" smtClean="0"/>
                        <a:t>Tadaa gantaasi nirvedam shrotavyasya shrutasya cha.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4035844837"/>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711415630"/>
              </p:ext>
            </p:extLst>
          </p:nvPr>
        </p:nvGraphicFramePr>
        <p:xfrm>
          <a:off x="285534" y="1040524"/>
          <a:ext cx="11595100" cy="2148153"/>
        </p:xfrm>
        <a:graphic>
          <a:graphicData uri="http://schemas.openxmlformats.org/drawingml/2006/table">
            <a:tbl>
              <a:tblPr>
                <a:tableStyleId>{74C1A8A3-306A-4EB7-A6B1-4F7E0EB9C5D6}</a:tableStyleId>
              </a:tblPr>
              <a:tblGrid>
                <a:gridCol w="7240681"/>
                <a:gridCol w="4354419"/>
              </a:tblGrid>
              <a:tr h="1054894">
                <a:tc>
                  <a:txBody>
                    <a:bodyPr/>
                    <a:lstStyle/>
                    <a:p>
                      <a:r>
                        <a:rPr lang="sa-IN" sz="2800" kern="1200" smtClean="0">
                          <a:solidFill>
                            <a:schemeClr val="dk1"/>
                          </a:solidFill>
                          <a:latin typeface="+mn-lt"/>
                          <a:ea typeface="+mn-ea"/>
                          <a:cs typeface="+mn-cs"/>
                        </a:rPr>
                        <a:t>श्रुतिविप्रतिपन्ना ते यदा स्थास्यति निश्चला ।</a:t>
                      </a:r>
                    </a:p>
                    <a:p>
                      <a:r>
                        <a:rPr lang="sa-IN" sz="2800" kern="1200" smtClean="0">
                          <a:solidFill>
                            <a:schemeClr val="dk1"/>
                          </a:solidFill>
                          <a:latin typeface="+mn-lt"/>
                          <a:ea typeface="+mn-ea"/>
                          <a:cs typeface="+mn-cs"/>
                        </a:rPr>
                        <a:t>समाधावचला बुद्धिस्तदा योगमवाप्स्यसि ॥ २-५३॥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When your intellect, perplexed by what is heard, stands steadfast and grounded in equanimity, then you will attain yoga.</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093259">
                <a:tc>
                  <a:txBody>
                    <a:bodyPr/>
                    <a:lstStyle/>
                    <a:p>
                      <a:r>
                        <a:rPr lang="en-CA" sz="2400" i="1" kern="1200" smtClean="0">
                          <a:solidFill>
                            <a:schemeClr val="dk1"/>
                          </a:solidFill>
                          <a:latin typeface="+mn-lt"/>
                          <a:ea typeface="+mn-ea"/>
                          <a:cs typeface="+mn-cs"/>
                        </a:rPr>
                        <a:t>Shrutivipratipannaa te yadaa sthaasyati nishchalaa;</a:t>
                      </a:r>
                    </a:p>
                    <a:p>
                      <a:r>
                        <a:rPr lang="en-CA" sz="2400" i="1" kern="1200" smtClean="0">
                          <a:solidFill>
                            <a:schemeClr val="dk1"/>
                          </a:solidFill>
                          <a:latin typeface="+mn-lt"/>
                          <a:ea typeface="+mn-ea"/>
                          <a:cs typeface="+mn-cs"/>
                        </a:rPr>
                        <a:t>Samaadhaavachalaa buddhistadaa yogam avaapsyasi.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215884132"/>
              </p:ext>
            </p:extLst>
          </p:nvPr>
        </p:nvGraphicFramePr>
        <p:xfrm>
          <a:off x="285534" y="3348114"/>
          <a:ext cx="11595100" cy="3383280"/>
        </p:xfrm>
        <a:graphic>
          <a:graphicData uri="http://schemas.openxmlformats.org/drawingml/2006/table">
            <a:tbl>
              <a:tblPr>
                <a:tableStyleId>{74C1A8A3-306A-4EB7-A6B1-4F7E0EB9C5D6}</a:tableStyleId>
              </a:tblPr>
              <a:tblGrid>
                <a:gridCol w="7217235"/>
                <a:gridCol w="4377865"/>
              </a:tblGrid>
              <a:tr h="1263705">
                <a:tc>
                  <a:txBody>
                    <a:bodyPr/>
                    <a:lstStyle/>
                    <a:p>
                      <a:r>
                        <a:rPr lang="sa-IN" sz="2800" smtClean="0"/>
                        <a:t>अर्जुन उवाच ।</a:t>
                      </a:r>
                    </a:p>
                    <a:p>
                      <a:r>
                        <a:rPr lang="sa-IN" sz="2800" smtClean="0"/>
                        <a:t>स्थितप्रज्ञस्य का भाषा समाधिस्थस्य केशव ।</a:t>
                      </a:r>
                    </a:p>
                    <a:p>
                      <a:r>
                        <a:rPr lang="sa-IN" sz="2800" smtClean="0"/>
                        <a:t>स्थितधीः किं प्रभाषेत किमासीत व्रजेत किम् ॥ २-५४॥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Arjuna said:</a:t>
                      </a:r>
                    </a:p>
                    <a:p>
                      <a:pPr>
                        <a:spcBef>
                          <a:spcPts val="0"/>
                        </a:spcBef>
                      </a:pPr>
                      <a:r>
                        <a:rPr lang="en-CA" sz="2400" b="1" smtClean="0"/>
                        <a:t>O Krishna, what is the description of a person who has steady wisdom and is established in Samadhi (Equanimity/ Consciousness)? How does one of steady intellect speak? How does he sit? How does he walk?</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Arjuna Uvaacha:</a:t>
                      </a:r>
                    </a:p>
                    <a:p>
                      <a:pPr>
                        <a:spcBef>
                          <a:spcPts val="0"/>
                        </a:spcBef>
                      </a:pPr>
                      <a:r>
                        <a:rPr lang="en-CA" sz="2400" i="1" smtClean="0"/>
                        <a:t>Sthitaprajnasya kaa bhaashaa samaadhisthasya keshava;</a:t>
                      </a:r>
                    </a:p>
                    <a:p>
                      <a:pPr>
                        <a:spcBef>
                          <a:spcPts val="0"/>
                        </a:spcBef>
                      </a:pPr>
                      <a:r>
                        <a:rPr lang="en-CA" sz="2400" i="1" smtClean="0"/>
                        <a:t>Sthitadheeh kim prabhaasheta kimaaseeta vrajeta kim.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7644865"/>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017056510"/>
              </p:ext>
            </p:extLst>
          </p:nvPr>
        </p:nvGraphicFramePr>
        <p:xfrm>
          <a:off x="285534" y="1157189"/>
          <a:ext cx="11595100" cy="2681264"/>
        </p:xfrm>
        <a:graphic>
          <a:graphicData uri="http://schemas.openxmlformats.org/drawingml/2006/table">
            <a:tbl>
              <a:tblPr>
                <a:tableStyleId>{74C1A8A3-306A-4EB7-A6B1-4F7E0EB9C5D6}</a:tableStyleId>
              </a:tblPr>
              <a:tblGrid>
                <a:gridCol w="7428251"/>
                <a:gridCol w="4166849"/>
              </a:tblGrid>
              <a:tr h="1263705">
                <a:tc>
                  <a:txBody>
                    <a:bodyPr/>
                    <a:lstStyle/>
                    <a:p>
                      <a:r>
                        <a:rPr lang="sa-IN" sz="2800" kern="1200" smtClean="0">
                          <a:solidFill>
                            <a:schemeClr val="dk1"/>
                          </a:solidFill>
                          <a:latin typeface="+mn-lt"/>
                          <a:ea typeface="+mn-ea"/>
                          <a:cs typeface="+mn-cs"/>
                        </a:rPr>
                        <a:t>श्रीभगवानुवाच ।</a:t>
                      </a:r>
                    </a:p>
                    <a:p>
                      <a:r>
                        <a:rPr lang="sa-IN" sz="2800" kern="1200" smtClean="0">
                          <a:solidFill>
                            <a:schemeClr val="dk1"/>
                          </a:solidFill>
                          <a:latin typeface="+mn-lt"/>
                          <a:ea typeface="+mn-ea"/>
                          <a:cs typeface="+mn-cs"/>
                        </a:rPr>
                        <a:t>प्रजहाति यदा कामान्सर्वान्पार्थ मनोगतान् ।</a:t>
                      </a:r>
                    </a:p>
                    <a:p>
                      <a:r>
                        <a:rPr lang="sa-IN" sz="2800" kern="1200" smtClean="0">
                          <a:solidFill>
                            <a:schemeClr val="dk1"/>
                          </a:solidFill>
                          <a:latin typeface="+mn-lt"/>
                          <a:ea typeface="+mn-ea"/>
                          <a:cs typeface="+mn-cs"/>
                        </a:rPr>
                        <a:t>आत्मन्येवात्मना तुष्टः स्थितप्रज्ञस्तदोच्यते ॥ २-५५॥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Krishna said:</a:t>
                      </a:r>
                    </a:p>
                    <a:p>
                      <a:pPr>
                        <a:spcBef>
                          <a:spcPts val="0"/>
                        </a:spcBef>
                      </a:pPr>
                      <a:r>
                        <a:rPr lang="en-CA" sz="2400" b="1" smtClean="0"/>
                        <a:t>O Partha! When an individual gives up all the desires that enter the mind and is content in the Self by the self (purified mind), then the person is said to be one of steady wisdom!</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Sri Bhagavaan Uvaacha:</a:t>
                      </a:r>
                    </a:p>
                    <a:p>
                      <a:r>
                        <a:rPr lang="en-CA" sz="2400" i="1" kern="1200" smtClean="0">
                          <a:solidFill>
                            <a:schemeClr val="dk1"/>
                          </a:solidFill>
                          <a:latin typeface="+mn-lt"/>
                          <a:ea typeface="+mn-ea"/>
                          <a:cs typeface="+mn-cs"/>
                        </a:rPr>
                        <a:t>Prajahaati yadaa kaamaan sarvaan paartha manogataan;</a:t>
                      </a:r>
                    </a:p>
                    <a:p>
                      <a:r>
                        <a:rPr lang="en-CA" sz="2400" i="1" kern="1200" smtClean="0">
                          <a:solidFill>
                            <a:schemeClr val="dk1"/>
                          </a:solidFill>
                          <a:latin typeface="+mn-lt"/>
                          <a:ea typeface="+mn-ea"/>
                          <a:cs typeface="+mn-cs"/>
                        </a:rPr>
                        <a:t>Aatmanyevaatmanaa tushtah sthitaprajnastadochyate.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36053013"/>
              </p:ext>
            </p:extLst>
          </p:nvPr>
        </p:nvGraphicFramePr>
        <p:xfrm>
          <a:off x="285534" y="3955118"/>
          <a:ext cx="11595100" cy="2573369"/>
        </p:xfrm>
        <a:graphic>
          <a:graphicData uri="http://schemas.openxmlformats.org/drawingml/2006/table">
            <a:tbl>
              <a:tblPr>
                <a:tableStyleId>{74C1A8A3-306A-4EB7-A6B1-4F7E0EB9C5D6}</a:tableStyleId>
              </a:tblPr>
              <a:tblGrid>
                <a:gridCol w="7451697"/>
                <a:gridCol w="4143403"/>
              </a:tblGrid>
              <a:tr h="1263705">
                <a:tc>
                  <a:txBody>
                    <a:bodyPr/>
                    <a:lstStyle/>
                    <a:p>
                      <a:r>
                        <a:rPr lang="sa-IN" sz="2800" smtClean="0"/>
                        <a:t>दुःखेष्वनुद्विग्नमनाः सुखेषु विगतस्पृहः ।</a:t>
                      </a:r>
                    </a:p>
                    <a:p>
                      <a:r>
                        <a:rPr lang="sa-IN" sz="2800" smtClean="0"/>
                        <a:t>वीतरागभयक्रोधः स्थितधीर्मुनिरुच्यते ॥ २-५६॥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One whose mind is not disturbed in sorrow, who remains indifferent in joy, and who is free from attachment, fear and anger, is called a sage of steady wisdom.</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Duhkheshwanudwignamanaah sukheshu vigatasprihah;</a:t>
                      </a:r>
                    </a:p>
                    <a:p>
                      <a:pPr>
                        <a:spcBef>
                          <a:spcPts val="0"/>
                        </a:spcBef>
                      </a:pPr>
                      <a:r>
                        <a:rPr lang="en-CA" sz="2400" i="1" smtClean="0"/>
                        <a:t>Veetaraagabhayakrodhah sthitadheer munir uchyate.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310216231"/>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318872384"/>
              </p:ext>
            </p:extLst>
          </p:nvPr>
        </p:nvGraphicFramePr>
        <p:xfrm>
          <a:off x="285534" y="1157189"/>
          <a:ext cx="11595100" cy="2573369"/>
        </p:xfrm>
        <a:graphic>
          <a:graphicData uri="http://schemas.openxmlformats.org/drawingml/2006/table">
            <a:tbl>
              <a:tblPr>
                <a:tableStyleId>{74C1A8A3-306A-4EB7-A6B1-4F7E0EB9C5D6}</a:tableStyleId>
              </a:tblPr>
              <a:tblGrid>
                <a:gridCol w="7428251"/>
                <a:gridCol w="4166849"/>
              </a:tblGrid>
              <a:tr h="1263705">
                <a:tc>
                  <a:txBody>
                    <a:bodyPr/>
                    <a:lstStyle/>
                    <a:p>
                      <a:r>
                        <a:rPr lang="sa-IN" sz="2800" kern="1200" smtClean="0">
                          <a:solidFill>
                            <a:schemeClr val="dk1"/>
                          </a:solidFill>
                          <a:latin typeface="+mn-lt"/>
                          <a:ea typeface="+mn-ea"/>
                          <a:cs typeface="+mn-cs"/>
                        </a:rPr>
                        <a:t>यः सर्वत्रानभिस्नेहस्तत्तत्प्राप्य शुभाशुभम् ।</a:t>
                      </a:r>
                    </a:p>
                    <a:p>
                      <a:r>
                        <a:rPr lang="sa-IN" sz="2800" kern="1200" smtClean="0">
                          <a:solidFill>
                            <a:schemeClr val="dk1"/>
                          </a:solidFill>
                          <a:latin typeface="+mn-lt"/>
                          <a:ea typeface="+mn-ea"/>
                          <a:cs typeface="+mn-cs"/>
                        </a:rPr>
                        <a:t>नाभिनन्दति न द्वेष्टि तस्य प्रज्ञा प्रतिष्ठिता ॥ २-५७॥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One who remains without attachment everywhere, is not elated in  getting good things and is not dejected in getting bad things, has a steady wisdom. </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Yah sarvatraanabhisnehas tattat praapya shubhaashubham;</a:t>
                      </a:r>
                    </a:p>
                    <a:p>
                      <a:r>
                        <a:rPr lang="en-CA" sz="2400" i="1" kern="1200" smtClean="0">
                          <a:solidFill>
                            <a:schemeClr val="dk1"/>
                          </a:solidFill>
                          <a:latin typeface="+mn-lt"/>
                          <a:ea typeface="+mn-ea"/>
                          <a:cs typeface="+mn-cs"/>
                        </a:rPr>
                        <a:t>Naabhinandati na dweshti tasya prajnaa pratishthitaa.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331534942"/>
              </p:ext>
            </p:extLst>
          </p:nvPr>
        </p:nvGraphicFramePr>
        <p:xfrm>
          <a:off x="285534" y="3955118"/>
          <a:ext cx="11595100" cy="2573369"/>
        </p:xfrm>
        <a:graphic>
          <a:graphicData uri="http://schemas.openxmlformats.org/drawingml/2006/table">
            <a:tbl>
              <a:tblPr>
                <a:tableStyleId>{74C1A8A3-306A-4EB7-A6B1-4F7E0EB9C5D6}</a:tableStyleId>
              </a:tblPr>
              <a:tblGrid>
                <a:gridCol w="7451697"/>
                <a:gridCol w="4143403"/>
              </a:tblGrid>
              <a:tr h="1263705">
                <a:tc>
                  <a:txBody>
                    <a:bodyPr/>
                    <a:lstStyle/>
                    <a:p>
                      <a:r>
                        <a:rPr lang="sa-IN" sz="2800" smtClean="0"/>
                        <a:t>यदा संहरते चायं कूर्मोऽङ्गानीव सर्वशः ।</a:t>
                      </a:r>
                    </a:p>
                    <a:p>
                      <a:r>
                        <a:rPr lang="sa-IN" sz="2800" smtClean="0"/>
                        <a:t>इन्द्रियाणीन्द्रियार्थेभ्यस्तस्य प्रज्ञा प्रतिष्ठिता ॥ २-५८॥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When, like the tortoise which withdraws its limbs on all sides, one withdraws his senses from the sense-objects, then his wisdom becomes steady.</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Yadaa samharate chaayam kurmo’ngaaneeva sarvashah;</a:t>
                      </a:r>
                    </a:p>
                    <a:p>
                      <a:pPr>
                        <a:spcBef>
                          <a:spcPts val="0"/>
                        </a:spcBef>
                      </a:pPr>
                      <a:r>
                        <a:rPr lang="en-CA" sz="2400" i="1" smtClean="0"/>
                        <a:t>Indriyaaneendriyaarthebhyas tasya prajnaa pratishthitaa.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988077405"/>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887478241"/>
              </p:ext>
            </p:extLst>
          </p:nvPr>
        </p:nvGraphicFramePr>
        <p:xfrm>
          <a:off x="285534" y="1157189"/>
          <a:ext cx="11595100" cy="2573369"/>
        </p:xfrm>
        <a:graphic>
          <a:graphicData uri="http://schemas.openxmlformats.org/drawingml/2006/table">
            <a:tbl>
              <a:tblPr>
                <a:tableStyleId>{74C1A8A3-306A-4EB7-A6B1-4F7E0EB9C5D6}</a:tableStyleId>
              </a:tblPr>
              <a:tblGrid>
                <a:gridCol w="7428251"/>
                <a:gridCol w="4166849"/>
              </a:tblGrid>
              <a:tr h="1263705">
                <a:tc>
                  <a:txBody>
                    <a:bodyPr/>
                    <a:lstStyle/>
                    <a:p>
                      <a:r>
                        <a:rPr lang="sa-IN" sz="2800" kern="1200" smtClean="0">
                          <a:solidFill>
                            <a:schemeClr val="dk1"/>
                          </a:solidFill>
                          <a:latin typeface="+mn-lt"/>
                          <a:ea typeface="+mn-ea"/>
                          <a:cs typeface="+mn-cs"/>
                        </a:rPr>
                        <a:t>विषया विनिवर्तन्ते निराहारस्य देहिनः ।</a:t>
                      </a:r>
                    </a:p>
                    <a:p>
                      <a:r>
                        <a:rPr lang="sa-IN" sz="2800" kern="1200" smtClean="0">
                          <a:solidFill>
                            <a:schemeClr val="dk1"/>
                          </a:solidFill>
                          <a:latin typeface="+mn-lt"/>
                          <a:ea typeface="+mn-ea"/>
                          <a:cs typeface="+mn-cs"/>
                        </a:rPr>
                        <a:t>रसवर्जं रसोऽप्यस्य परं दृष्ट्वा निवर्तते ॥ २-५९॥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objects of the senses turn away from the abstinent person but the taste (longing) remains. Even this longing turns away after realising the Absolute.</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Vishayaa vinivartante niraahaarasya dehinah</a:t>
                      </a:r>
                    </a:p>
                    <a:p>
                      <a:r>
                        <a:rPr lang="en-CA" sz="2400" i="1" kern="1200" smtClean="0">
                          <a:solidFill>
                            <a:schemeClr val="dk1"/>
                          </a:solidFill>
                          <a:latin typeface="+mn-lt"/>
                          <a:ea typeface="+mn-ea"/>
                          <a:cs typeface="+mn-cs"/>
                        </a:rPr>
                        <a:t>Rasavarjam raso’pyasya param drishtwaa nivartate.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080734361"/>
              </p:ext>
            </p:extLst>
          </p:nvPr>
        </p:nvGraphicFramePr>
        <p:xfrm>
          <a:off x="285534" y="3955118"/>
          <a:ext cx="11595100" cy="2573369"/>
        </p:xfrm>
        <a:graphic>
          <a:graphicData uri="http://schemas.openxmlformats.org/drawingml/2006/table">
            <a:tbl>
              <a:tblPr>
                <a:tableStyleId>{74C1A8A3-306A-4EB7-A6B1-4F7E0EB9C5D6}</a:tableStyleId>
              </a:tblPr>
              <a:tblGrid>
                <a:gridCol w="7451697"/>
                <a:gridCol w="4143403"/>
              </a:tblGrid>
              <a:tr h="1263705">
                <a:tc>
                  <a:txBody>
                    <a:bodyPr/>
                    <a:lstStyle/>
                    <a:p>
                      <a:r>
                        <a:rPr lang="sa-IN" sz="2800" smtClean="0"/>
                        <a:t>यततो ह्यपि कौन्तेय पुरुषस्य विपश्चितः ।</a:t>
                      </a:r>
                    </a:p>
                    <a:p>
                      <a:r>
                        <a:rPr lang="sa-IN" sz="2800" smtClean="0"/>
                        <a:t>इन्द्रियाणि प्रमाथीनि हरन्ति प्रसभं मनः ॥ २-६०॥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O son of Kunti, the turbulent senses forcibly seize the mind of a wise individual even if he is striving to control them!</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Yatato hyapi kaunteya purushasya vipashchitah;</a:t>
                      </a:r>
                    </a:p>
                    <a:p>
                      <a:pPr>
                        <a:spcBef>
                          <a:spcPts val="0"/>
                        </a:spcBef>
                      </a:pPr>
                      <a:r>
                        <a:rPr lang="en-CA" sz="2400" i="1" smtClean="0"/>
                        <a:t>Indriyaani pramaatheeni haranti prasabham manah.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59553038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608059638"/>
              </p:ext>
            </p:extLst>
          </p:nvPr>
        </p:nvGraphicFramePr>
        <p:xfrm>
          <a:off x="285534" y="1157189"/>
          <a:ext cx="11595100" cy="2573369"/>
        </p:xfrm>
        <a:graphic>
          <a:graphicData uri="http://schemas.openxmlformats.org/drawingml/2006/table">
            <a:tbl>
              <a:tblPr>
                <a:tableStyleId>{74C1A8A3-306A-4EB7-A6B1-4F7E0EB9C5D6}</a:tableStyleId>
              </a:tblPr>
              <a:tblGrid>
                <a:gridCol w="7428251"/>
                <a:gridCol w="4166849"/>
              </a:tblGrid>
              <a:tr h="1263705">
                <a:tc>
                  <a:txBody>
                    <a:bodyPr/>
                    <a:lstStyle/>
                    <a:p>
                      <a:r>
                        <a:rPr lang="sa-IN" sz="2800" kern="1200" smtClean="0">
                          <a:solidFill>
                            <a:schemeClr val="dk1"/>
                          </a:solidFill>
                          <a:latin typeface="+mn-lt"/>
                          <a:ea typeface="+mn-ea"/>
                          <a:cs typeface="+mn-cs"/>
                        </a:rPr>
                        <a:t>तानि सर्वाणि संयम्य युक्त आसीत मत्परः ।</a:t>
                      </a:r>
                    </a:p>
                    <a:p>
                      <a:r>
                        <a:rPr lang="sa-IN" sz="2800" kern="1200" smtClean="0">
                          <a:solidFill>
                            <a:schemeClr val="dk1"/>
                          </a:solidFill>
                          <a:latin typeface="+mn-lt"/>
                          <a:ea typeface="+mn-ea"/>
                          <a:cs typeface="+mn-cs"/>
                        </a:rPr>
                        <a:t>वशे हि यस्येन्द्रियाणि तस्य प्रज्ञा प्रतिष्ठिता ॥ २-६१॥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Having restrained them all,  the disciplined individual should sit intent on Me; his wisdom is steady whose senses are under control.</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Taani sarvaani samyamya yukta aaseeta matparah;</a:t>
                      </a:r>
                    </a:p>
                    <a:p>
                      <a:r>
                        <a:rPr lang="en-CA" sz="2400" i="1" kern="1200" smtClean="0">
                          <a:solidFill>
                            <a:schemeClr val="dk1"/>
                          </a:solidFill>
                          <a:latin typeface="+mn-lt"/>
                          <a:ea typeface="+mn-ea"/>
                          <a:cs typeface="+mn-cs"/>
                        </a:rPr>
                        <a:t>Vashe hi yasyendriyaani tasya prajnaa pratishthitaa.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972438976"/>
              </p:ext>
            </p:extLst>
          </p:nvPr>
        </p:nvGraphicFramePr>
        <p:xfrm>
          <a:off x="285534" y="3955118"/>
          <a:ext cx="11595100" cy="2573369"/>
        </p:xfrm>
        <a:graphic>
          <a:graphicData uri="http://schemas.openxmlformats.org/drawingml/2006/table">
            <a:tbl>
              <a:tblPr>
                <a:tableStyleId>{74C1A8A3-306A-4EB7-A6B1-4F7E0EB9C5D6}</a:tableStyleId>
              </a:tblPr>
              <a:tblGrid>
                <a:gridCol w="7451697"/>
                <a:gridCol w="4143403"/>
              </a:tblGrid>
              <a:tr h="1263705">
                <a:tc>
                  <a:txBody>
                    <a:bodyPr/>
                    <a:lstStyle/>
                    <a:p>
                      <a:r>
                        <a:rPr lang="sa-IN" sz="2800" smtClean="0"/>
                        <a:t>ध्यायतो विषयान्पुंसः सङ्गस्तेषूपजायते ।</a:t>
                      </a:r>
                    </a:p>
                    <a:p>
                      <a:r>
                        <a:rPr lang="sa-IN" sz="2800" smtClean="0"/>
                        <a:t>सङ्गात्सञ्जायते कामः कामात्क्रोधोऽभिजायते ॥२-६२॥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When an individual constantly thinks of the objects, attachment to them arises. From attachment, desire is born. From desire, anger arises.</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Dhyaayato vishayaan pumsah sangas teshupajaayate;</a:t>
                      </a:r>
                    </a:p>
                    <a:p>
                      <a:pPr>
                        <a:spcBef>
                          <a:spcPts val="0"/>
                        </a:spcBef>
                      </a:pPr>
                      <a:r>
                        <a:rPr lang="en-CA" sz="2400" i="1" smtClean="0"/>
                        <a:t>Sangaat sanjaayate kaamah kaamaat krodho’bhijaayate.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139039633"/>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1512472288"/>
              </p:ext>
            </p:extLst>
          </p:nvPr>
        </p:nvGraphicFramePr>
        <p:xfrm>
          <a:off x="285534" y="1157189"/>
          <a:ext cx="11595100" cy="3017520"/>
        </p:xfrm>
        <a:graphic>
          <a:graphicData uri="http://schemas.openxmlformats.org/drawingml/2006/table">
            <a:tbl>
              <a:tblPr>
                <a:tableStyleId>{74C1A8A3-306A-4EB7-A6B1-4F7E0EB9C5D6}</a:tableStyleId>
              </a:tblPr>
              <a:tblGrid>
                <a:gridCol w="7428251"/>
                <a:gridCol w="4166849"/>
              </a:tblGrid>
              <a:tr h="1263705">
                <a:tc>
                  <a:txBody>
                    <a:bodyPr/>
                    <a:lstStyle/>
                    <a:p>
                      <a:r>
                        <a:rPr lang="sa-IN" sz="2800" kern="1200" smtClean="0">
                          <a:solidFill>
                            <a:schemeClr val="dk1"/>
                          </a:solidFill>
                          <a:latin typeface="+mn-lt"/>
                          <a:ea typeface="+mn-ea"/>
                          <a:cs typeface="+mn-cs"/>
                        </a:rPr>
                        <a:t>क्रोधाद्भवति सम्मोहः सम्मोहात्स्मृतिविभ्रमः ।</a:t>
                      </a:r>
                    </a:p>
                    <a:p>
                      <a:r>
                        <a:rPr lang="sa-IN" sz="2800" kern="1200" smtClean="0">
                          <a:solidFill>
                            <a:schemeClr val="dk1"/>
                          </a:solidFill>
                          <a:latin typeface="+mn-lt"/>
                          <a:ea typeface="+mn-ea"/>
                          <a:cs typeface="+mn-cs"/>
                        </a:rPr>
                        <a:t>स्मृतिभ्रंशाद् बुद्धिनाशो बुद्धिनाशात्प्रणश्यति ॥ २-६३॥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From anger comes delusion (clouding of judgement); from delusion comes disturbance of memory; from disturbance of memory comes the destruction of intelligence (discrimination). With destruction of intelligence, one perishes.</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Krodhaad bhavati sammohah sammohaat smriti vibhramah;</a:t>
                      </a:r>
                    </a:p>
                    <a:p>
                      <a:r>
                        <a:rPr lang="en-CA" sz="2400" i="1" kern="1200" smtClean="0">
                          <a:solidFill>
                            <a:schemeClr val="dk1"/>
                          </a:solidFill>
                          <a:latin typeface="+mn-lt"/>
                          <a:ea typeface="+mn-ea"/>
                          <a:cs typeface="+mn-cs"/>
                        </a:rPr>
                        <a:t>Smritibhramshaad buddhinaasho buddhinaashaat pranashyati.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312288499"/>
              </p:ext>
            </p:extLst>
          </p:nvPr>
        </p:nvGraphicFramePr>
        <p:xfrm>
          <a:off x="285534" y="4337537"/>
          <a:ext cx="11595100" cy="2355072"/>
        </p:xfrm>
        <a:graphic>
          <a:graphicData uri="http://schemas.openxmlformats.org/drawingml/2006/table">
            <a:tbl>
              <a:tblPr>
                <a:tableStyleId>{74C1A8A3-306A-4EB7-A6B1-4F7E0EB9C5D6}</a:tableStyleId>
              </a:tblPr>
              <a:tblGrid>
                <a:gridCol w="7451697"/>
                <a:gridCol w="4143403"/>
              </a:tblGrid>
              <a:tr h="1045408">
                <a:tc>
                  <a:txBody>
                    <a:bodyPr/>
                    <a:lstStyle/>
                    <a:p>
                      <a:r>
                        <a:rPr lang="sa-IN" sz="2800" smtClean="0"/>
                        <a:t>रागद्वेष वियुक्तैस्तु विषयानिन्द्रियैश्चरन् । </a:t>
                      </a:r>
                    </a:p>
                    <a:p>
                      <a:r>
                        <a:rPr lang="sa-IN" sz="2800" smtClean="0"/>
                        <a:t>आत्मवश्यैर्विधेयात्मा प्रसादमधिगच्छति ॥ २-६४॥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But the self-controlled person, free from attraction and aversion and moving among the objects with the senses under restraint, attains serenity.</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Raagadwesha viyuktaistu vishayaanindriyaishcharan;</a:t>
                      </a:r>
                    </a:p>
                    <a:p>
                      <a:pPr>
                        <a:spcBef>
                          <a:spcPts val="0"/>
                        </a:spcBef>
                      </a:pPr>
                      <a:r>
                        <a:rPr lang="en-CA" sz="2400" i="1" smtClean="0"/>
                        <a:t>Aatmavashyair vidheyaatmaa prasaadamadhigacchati.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366811335"/>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391793925"/>
              </p:ext>
            </p:extLst>
          </p:nvPr>
        </p:nvGraphicFramePr>
        <p:xfrm>
          <a:off x="285534" y="1086851"/>
          <a:ext cx="11595100" cy="2573369"/>
        </p:xfrm>
        <a:graphic>
          <a:graphicData uri="http://schemas.openxmlformats.org/drawingml/2006/table">
            <a:tbl>
              <a:tblPr>
                <a:tableStyleId>{74C1A8A3-306A-4EB7-A6B1-4F7E0EB9C5D6}</a:tableStyleId>
              </a:tblPr>
              <a:tblGrid>
                <a:gridCol w="7006220"/>
                <a:gridCol w="4588880"/>
              </a:tblGrid>
              <a:tr h="1263705">
                <a:tc>
                  <a:txBody>
                    <a:bodyPr/>
                    <a:lstStyle/>
                    <a:p>
                      <a:r>
                        <a:rPr lang="sa-IN" sz="2800" kern="1200" smtClean="0">
                          <a:solidFill>
                            <a:schemeClr val="dk1"/>
                          </a:solidFill>
                          <a:latin typeface="+mn-lt"/>
                          <a:ea typeface="+mn-ea"/>
                          <a:cs typeface="+mn-cs"/>
                        </a:rPr>
                        <a:t>प्रसादे सर्वदुःखानां हानिरस्योपजायते ।</a:t>
                      </a:r>
                    </a:p>
                    <a:p>
                      <a:r>
                        <a:rPr lang="sa-IN" sz="2800" kern="1200" smtClean="0">
                          <a:solidFill>
                            <a:schemeClr val="dk1"/>
                          </a:solidFill>
                          <a:latin typeface="+mn-lt"/>
                          <a:ea typeface="+mn-ea"/>
                          <a:cs typeface="+mn-cs"/>
                        </a:rPr>
                        <a:t>प्रसन्नचेतसो ह्याशु बुद्धिः पर्यवतिष्ठते ॥ २-६५॥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In that peace, all the pains of this individual is destroyed. For sure,  the intellect of the tranquil-minded soon becomes steady.</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Prasaade sarvaduhkhaanaam haanir asyopajaayate;</a:t>
                      </a:r>
                    </a:p>
                    <a:p>
                      <a:r>
                        <a:rPr lang="en-CA" sz="2400" i="1" kern="1200" smtClean="0">
                          <a:solidFill>
                            <a:schemeClr val="dk1"/>
                          </a:solidFill>
                          <a:latin typeface="+mn-lt"/>
                          <a:ea typeface="+mn-ea"/>
                          <a:cs typeface="+mn-cs"/>
                        </a:rPr>
                        <a:t>Prasannachetaso hyaashu buddhih paryavatishthate.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341706218"/>
              </p:ext>
            </p:extLst>
          </p:nvPr>
        </p:nvGraphicFramePr>
        <p:xfrm>
          <a:off x="285534" y="3751386"/>
          <a:ext cx="11595100" cy="2965938"/>
        </p:xfrm>
        <a:graphic>
          <a:graphicData uri="http://schemas.openxmlformats.org/drawingml/2006/table">
            <a:tbl>
              <a:tblPr>
                <a:tableStyleId>{74C1A8A3-306A-4EB7-A6B1-4F7E0EB9C5D6}</a:tableStyleId>
              </a:tblPr>
              <a:tblGrid>
                <a:gridCol w="7053112"/>
                <a:gridCol w="4541988"/>
              </a:tblGrid>
              <a:tr h="1306976">
                <a:tc>
                  <a:txBody>
                    <a:bodyPr/>
                    <a:lstStyle/>
                    <a:p>
                      <a:r>
                        <a:rPr lang="sa-IN" sz="2800" smtClean="0"/>
                        <a:t>नास्ति बुद्धिरयुक्तस्य न चायुक्तस्य भावना ।</a:t>
                      </a:r>
                    </a:p>
                    <a:p>
                      <a:r>
                        <a:rPr lang="sa-IN" sz="2800" smtClean="0"/>
                        <a:t>न चाभावयतः शान्तिरशान्तस्य कुतः सुखम् ॥ २-६६॥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There is no focussed intellect to the one without a steady mind, and no meditation is possible for them. Without meditation, there can be no peace. To the individual who has no peace, how can there be happiness?</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658962">
                <a:tc>
                  <a:txBody>
                    <a:bodyPr/>
                    <a:lstStyle/>
                    <a:p>
                      <a:pPr>
                        <a:spcBef>
                          <a:spcPts val="0"/>
                        </a:spcBef>
                      </a:pPr>
                      <a:r>
                        <a:rPr lang="en-CA" sz="2400" i="1" smtClean="0"/>
                        <a:t>Naasti buddhir ayuktasya na chaayuktasya bhaavanaa;</a:t>
                      </a:r>
                    </a:p>
                    <a:p>
                      <a:pPr>
                        <a:spcBef>
                          <a:spcPts val="0"/>
                        </a:spcBef>
                      </a:pPr>
                      <a:r>
                        <a:rPr lang="en-CA" sz="2400" i="1" smtClean="0"/>
                        <a:t>Na chaabhaavayatah shaantir ashaantasya kutah sukham.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662515904"/>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081386179"/>
              </p:ext>
            </p:extLst>
          </p:nvPr>
        </p:nvGraphicFramePr>
        <p:xfrm>
          <a:off x="285534" y="1110297"/>
          <a:ext cx="11595100" cy="2573369"/>
        </p:xfrm>
        <a:graphic>
          <a:graphicData uri="http://schemas.openxmlformats.org/drawingml/2006/table">
            <a:tbl>
              <a:tblPr>
                <a:tableStyleId>{74C1A8A3-306A-4EB7-A6B1-4F7E0EB9C5D6}</a:tableStyleId>
              </a:tblPr>
              <a:tblGrid>
                <a:gridCol w="7311020"/>
                <a:gridCol w="4284080"/>
              </a:tblGrid>
              <a:tr h="1263705">
                <a:tc>
                  <a:txBody>
                    <a:bodyPr/>
                    <a:lstStyle/>
                    <a:p>
                      <a:r>
                        <a:rPr lang="sa-IN" sz="2800" kern="1200" smtClean="0">
                          <a:solidFill>
                            <a:schemeClr val="dk1"/>
                          </a:solidFill>
                          <a:latin typeface="+mn-lt"/>
                          <a:ea typeface="+mn-ea"/>
                          <a:cs typeface="+mn-cs"/>
                        </a:rPr>
                        <a:t>इन्द्रियाणां हि चरतां यन्मनोऽनुविधीयते ।</a:t>
                      </a:r>
                    </a:p>
                    <a:p>
                      <a:r>
                        <a:rPr lang="sa-IN" sz="2800" kern="1200" smtClean="0">
                          <a:solidFill>
                            <a:schemeClr val="dk1"/>
                          </a:solidFill>
                          <a:latin typeface="+mn-lt"/>
                          <a:ea typeface="+mn-ea"/>
                          <a:cs typeface="+mn-cs"/>
                        </a:rPr>
                        <a:t>तदस्य हरति प्रज्ञां वायुर्नावमिवाम्भसि ॥ २-६७॥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For, the mind which follows the roaming senses, steals away the wisdom as the wind carries away a boat on the waters.</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Indriyaanaam hi charataam yanmano’nuvidheeyate;</a:t>
                      </a:r>
                    </a:p>
                    <a:p>
                      <a:r>
                        <a:rPr lang="en-CA" sz="2400" i="1" kern="1200" smtClean="0">
                          <a:solidFill>
                            <a:schemeClr val="dk1"/>
                          </a:solidFill>
                          <a:latin typeface="+mn-lt"/>
                          <a:ea typeface="+mn-ea"/>
                          <a:cs typeface="+mn-cs"/>
                        </a:rPr>
                        <a:t>Tadasya harati prajnaam vaayur naavam ivaambhasi.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47819014"/>
              </p:ext>
            </p:extLst>
          </p:nvPr>
        </p:nvGraphicFramePr>
        <p:xfrm>
          <a:off x="285534" y="3845170"/>
          <a:ext cx="11595100" cy="2719753"/>
        </p:xfrm>
        <a:graphic>
          <a:graphicData uri="http://schemas.openxmlformats.org/drawingml/2006/table">
            <a:tbl>
              <a:tblPr>
                <a:tableStyleId>{74C1A8A3-306A-4EB7-A6B1-4F7E0EB9C5D6}</a:tableStyleId>
              </a:tblPr>
              <a:tblGrid>
                <a:gridCol w="7334466"/>
                <a:gridCol w="4260634"/>
              </a:tblGrid>
              <a:tr h="1105505">
                <a:tc>
                  <a:txBody>
                    <a:bodyPr/>
                    <a:lstStyle/>
                    <a:p>
                      <a:r>
                        <a:rPr lang="sa-IN" sz="2800" smtClean="0"/>
                        <a:t>तस्माद्यस्य महाबाहो निगृहीतानि सर्वशः ।</a:t>
                      </a:r>
                    </a:p>
                    <a:p>
                      <a:r>
                        <a:rPr lang="sa-IN" sz="2800" smtClean="0"/>
                        <a:t>इन्द्रियाणीन्द्रियार्थेभ्यस्तस्य प्रज्ञा प्रतिष्ठिता ॥ २-६८॥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Therefore, O mighty-armed, his wisdom is steady whose senses are restrained from sense-objects everywhere.</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614248">
                <a:tc>
                  <a:txBody>
                    <a:bodyPr/>
                    <a:lstStyle/>
                    <a:p>
                      <a:pPr>
                        <a:spcBef>
                          <a:spcPts val="0"/>
                        </a:spcBef>
                      </a:pPr>
                      <a:r>
                        <a:rPr lang="en-CA" sz="2400" i="1" smtClean="0"/>
                        <a:t>Tasmaad yasya mahaabaaho nigriheetaani sarvashah;</a:t>
                      </a:r>
                    </a:p>
                    <a:p>
                      <a:pPr>
                        <a:spcBef>
                          <a:spcPts val="0"/>
                        </a:spcBef>
                      </a:pPr>
                      <a:r>
                        <a:rPr lang="en-CA" sz="2400" i="1" smtClean="0"/>
                        <a:t>Indriyaaneendriyaarthebhyas tasya prajnaa pratishthitaa.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899268962"/>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052900619"/>
              </p:ext>
            </p:extLst>
          </p:nvPr>
        </p:nvGraphicFramePr>
        <p:xfrm>
          <a:off x="285534" y="1063405"/>
          <a:ext cx="11595100" cy="2219057"/>
        </p:xfrm>
        <a:graphic>
          <a:graphicData uri="http://schemas.openxmlformats.org/drawingml/2006/table">
            <a:tbl>
              <a:tblPr>
                <a:tableStyleId>{74C1A8A3-306A-4EB7-A6B1-4F7E0EB9C5D6}</a:tableStyleId>
              </a:tblPr>
              <a:tblGrid>
                <a:gridCol w="7662712"/>
                <a:gridCol w="3932388"/>
              </a:tblGrid>
              <a:tr h="1089713">
                <a:tc>
                  <a:txBody>
                    <a:bodyPr/>
                    <a:lstStyle/>
                    <a:p>
                      <a:r>
                        <a:rPr lang="sa-IN" sz="2800" kern="1200" smtClean="0">
                          <a:solidFill>
                            <a:schemeClr val="dk1"/>
                          </a:solidFill>
                          <a:latin typeface="+mn-lt"/>
                          <a:ea typeface="+mn-ea"/>
                          <a:cs typeface="+mn-cs"/>
                        </a:rPr>
                        <a:t>या निशा सर्वभूतानां तस्यां जागर्ति संयमी ।</a:t>
                      </a:r>
                    </a:p>
                    <a:p>
                      <a:r>
                        <a:rPr lang="sa-IN" sz="2800" kern="1200" smtClean="0">
                          <a:solidFill>
                            <a:schemeClr val="dk1"/>
                          </a:solidFill>
                          <a:latin typeface="+mn-lt"/>
                          <a:ea typeface="+mn-ea"/>
                          <a:cs typeface="+mn-cs"/>
                        </a:rPr>
                        <a:t>यस्यां जाग्रति भूतानि सा निशा पश्यतो मुनेः ॥ २-६९॥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What is night to all beings, in that, the self-controlled person is awake; when all beings are awake, that is night for the sage.</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129344">
                <a:tc>
                  <a:txBody>
                    <a:bodyPr/>
                    <a:lstStyle/>
                    <a:p>
                      <a:r>
                        <a:rPr lang="en-CA" sz="2400" i="1" kern="1200" smtClean="0">
                          <a:solidFill>
                            <a:schemeClr val="dk1"/>
                          </a:solidFill>
                          <a:latin typeface="+mn-lt"/>
                          <a:ea typeface="+mn-ea"/>
                          <a:cs typeface="+mn-cs"/>
                        </a:rPr>
                        <a:t>Yaanishaa sarvabhootaanaam tasyaam jaagarti samyamee;</a:t>
                      </a:r>
                    </a:p>
                    <a:p>
                      <a:r>
                        <a:rPr lang="en-CA" sz="2400" i="1" kern="1200" smtClean="0">
                          <a:solidFill>
                            <a:schemeClr val="dk1"/>
                          </a:solidFill>
                          <a:latin typeface="+mn-lt"/>
                          <a:ea typeface="+mn-ea"/>
                          <a:cs typeface="+mn-cs"/>
                        </a:rPr>
                        <a:t>Yasyaam jaagrati bhootaani saa nishaa pashyato muneh.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730643323"/>
              </p:ext>
            </p:extLst>
          </p:nvPr>
        </p:nvGraphicFramePr>
        <p:xfrm>
          <a:off x="285534" y="3423142"/>
          <a:ext cx="11595100" cy="3352800"/>
        </p:xfrm>
        <a:graphic>
          <a:graphicData uri="http://schemas.openxmlformats.org/drawingml/2006/table">
            <a:tbl>
              <a:tblPr>
                <a:tableStyleId>{74C1A8A3-306A-4EB7-A6B1-4F7E0EB9C5D6}</a:tableStyleId>
              </a:tblPr>
              <a:tblGrid>
                <a:gridCol w="7686158"/>
                <a:gridCol w="3908942"/>
              </a:tblGrid>
              <a:tr h="1717401">
                <a:tc>
                  <a:txBody>
                    <a:bodyPr/>
                    <a:lstStyle/>
                    <a:p>
                      <a:r>
                        <a:rPr lang="sa-IN" sz="2800" smtClean="0"/>
                        <a:t>आपूर्यमाणमचलप्रतिष्ठं</a:t>
                      </a:r>
                    </a:p>
                    <a:p>
                      <a:r>
                        <a:rPr lang="sa-IN" sz="2800" smtClean="0"/>
                        <a:t>        समुद्रमापः प्रविशन्ति यद्वत् ।</a:t>
                      </a:r>
                    </a:p>
                    <a:p>
                      <a:r>
                        <a:rPr lang="sa-IN" sz="2800" smtClean="0"/>
                        <a:t>तद्वत्कामा यं प्रविशन्ति सर्वे</a:t>
                      </a:r>
                    </a:p>
                    <a:p>
                      <a:r>
                        <a:rPr lang="sa-IN" sz="2800" smtClean="0"/>
                        <a:t>        स शान्तिमाप्नोति न कामकामी ॥ २-७०॥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A person attains peace into whom all desires enter as waters enter the ocean, which, filled from all sides, remains unmoved (still); but not the individual who is full of desires.</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541611">
                <a:tc>
                  <a:txBody>
                    <a:bodyPr/>
                    <a:lstStyle/>
                    <a:p>
                      <a:pPr>
                        <a:spcBef>
                          <a:spcPts val="0"/>
                        </a:spcBef>
                      </a:pPr>
                      <a:r>
                        <a:rPr lang="en-CA" sz="2400" i="1" smtClean="0"/>
                        <a:t>Aapooryamaanam achalapratishtham</a:t>
                      </a:r>
                    </a:p>
                    <a:p>
                      <a:pPr>
                        <a:spcBef>
                          <a:spcPts val="0"/>
                        </a:spcBef>
                      </a:pPr>
                      <a:r>
                        <a:rPr lang="en-CA" sz="2400" i="1" smtClean="0"/>
                        <a:t>Samudram aapah pravishanti yadwat;</a:t>
                      </a:r>
                    </a:p>
                    <a:p>
                      <a:pPr>
                        <a:spcBef>
                          <a:spcPts val="0"/>
                        </a:spcBef>
                      </a:pPr>
                      <a:r>
                        <a:rPr lang="en-CA" sz="2400" i="1" smtClean="0"/>
                        <a:t>Tadwat kaamaa yam pravishanti sarve</a:t>
                      </a:r>
                    </a:p>
                    <a:p>
                      <a:pPr>
                        <a:spcBef>
                          <a:spcPts val="0"/>
                        </a:spcBef>
                      </a:pPr>
                      <a:r>
                        <a:rPr lang="en-CA" sz="2400" i="1" smtClean="0"/>
                        <a:t>Sa shaantim aapnoti na kaamakaami.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942468752"/>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393670045"/>
              </p:ext>
            </p:extLst>
          </p:nvPr>
        </p:nvGraphicFramePr>
        <p:xfrm>
          <a:off x="285534" y="1091875"/>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क्लैब्यं मा स्म गमः पार्थ नैतत्त्वय्युपपद्यते ।</a:t>
                      </a:r>
                    </a:p>
                    <a:p>
                      <a:r>
                        <a:rPr lang="sa-IN" sz="2800" kern="1200" smtClean="0">
                          <a:solidFill>
                            <a:schemeClr val="dk1"/>
                          </a:solidFill>
                          <a:latin typeface="+mn-lt"/>
                          <a:ea typeface="+mn-ea"/>
                          <a:cs typeface="+mn-cs"/>
                        </a:rPr>
                        <a:t>क्षुद्रं हृदयदौर्बल्यं त्यक्त्वोत्तिष्ठ परन्तप ॥ २-३॥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r>
                        <a:rPr lang="en-CA" sz="2400" b="1" kern="1200" smtClean="0">
                          <a:solidFill>
                            <a:schemeClr val="dk1"/>
                          </a:solidFill>
                          <a:latin typeface="+mn-lt"/>
                          <a:ea typeface="+mn-ea"/>
                          <a:cs typeface="+mn-cs"/>
                        </a:rPr>
                        <a:t>Yield not to impotence, O Arjuna, son of Pritha! It does not befit you. Give up this petty weakness of the heart. Stand up, O scorcher of foes!</a:t>
                      </a:r>
                      <a:endParaRPr lang="en-US" sz="2400" b="1" kern="120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Klaibyam maa sma gamah paartha naitat twayyupapadyate;</a:t>
                      </a:r>
                    </a:p>
                    <a:p>
                      <a:r>
                        <a:rPr lang="en-CA" sz="2400" i="1" kern="1200" smtClean="0">
                          <a:solidFill>
                            <a:schemeClr val="dk1"/>
                          </a:solidFill>
                          <a:latin typeface="+mn-lt"/>
                          <a:ea typeface="+mn-ea"/>
                          <a:cs typeface="+mn-cs"/>
                        </a:rPr>
                        <a:t>Kshudram hridaya daurbalyam tyaktwottishtha parantapa.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650512285"/>
              </p:ext>
            </p:extLst>
          </p:nvPr>
        </p:nvGraphicFramePr>
        <p:xfrm>
          <a:off x="285534" y="3791833"/>
          <a:ext cx="11595100" cy="292608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अर्जुन उवाच ।</a:t>
                      </a:r>
                    </a:p>
                    <a:p>
                      <a:r>
                        <a:rPr lang="sa-IN" sz="2800" smtClean="0"/>
                        <a:t>कथं भीष्ममहं सङ्ख्ये द्रोणं च मधुसूदन ।</a:t>
                      </a:r>
                    </a:p>
                    <a:p>
                      <a:r>
                        <a:rPr lang="sa-IN" sz="2800" smtClean="0"/>
                        <a:t>इषुभिः प्रतियोत्स्यामि पूजार्हावरिसूदन ॥ २-४॥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Arjuna said:</a:t>
                      </a:r>
                    </a:p>
                    <a:p>
                      <a:pPr>
                        <a:spcBef>
                          <a:spcPts val="0"/>
                        </a:spcBef>
                      </a:pPr>
                      <a:r>
                        <a:rPr lang="en-CA" sz="2400" b="1" smtClean="0"/>
                        <a:t>O killer of Madhu, O destroyer of enemies, how can I fight in the battle with arrows men like Bhishma and Drona who are worthy of worship?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Arjuna Uvaacha:</a:t>
                      </a:r>
                    </a:p>
                    <a:p>
                      <a:pPr>
                        <a:spcBef>
                          <a:spcPts val="0"/>
                        </a:spcBef>
                      </a:pPr>
                      <a:r>
                        <a:rPr lang="en-CA" sz="2400" i="1" smtClean="0"/>
                        <a:t>Katham bheeshmamaham sankhye dronam cha madhusoodana;</a:t>
                      </a:r>
                    </a:p>
                    <a:p>
                      <a:pPr>
                        <a:spcBef>
                          <a:spcPts val="0"/>
                        </a:spcBef>
                      </a:pPr>
                      <a:r>
                        <a:rPr lang="en-CA" sz="2400" i="1" smtClean="0"/>
                        <a:t>Ishubhih pratiyotsyaami poojaarhaavarisoodana.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500241205"/>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741958203"/>
              </p:ext>
            </p:extLst>
          </p:nvPr>
        </p:nvGraphicFramePr>
        <p:xfrm>
          <a:off x="285534" y="1110297"/>
          <a:ext cx="11595100" cy="2573369"/>
        </p:xfrm>
        <a:graphic>
          <a:graphicData uri="http://schemas.openxmlformats.org/drawingml/2006/table">
            <a:tbl>
              <a:tblPr>
                <a:tableStyleId>{74C1A8A3-306A-4EB7-A6B1-4F7E0EB9C5D6}</a:tableStyleId>
              </a:tblPr>
              <a:tblGrid>
                <a:gridCol w="7311020"/>
                <a:gridCol w="4284080"/>
              </a:tblGrid>
              <a:tr h="1263705">
                <a:tc>
                  <a:txBody>
                    <a:bodyPr/>
                    <a:lstStyle/>
                    <a:p>
                      <a:r>
                        <a:rPr lang="sa-IN" sz="2800" kern="1200" smtClean="0">
                          <a:solidFill>
                            <a:schemeClr val="dk1"/>
                          </a:solidFill>
                          <a:latin typeface="+mn-lt"/>
                          <a:ea typeface="+mn-ea"/>
                          <a:cs typeface="+mn-cs"/>
                        </a:rPr>
                        <a:t>विहाय कामान्यः सर्वान्पुमांश्चरति निःस्पृहः ।</a:t>
                      </a:r>
                    </a:p>
                    <a:p>
                      <a:r>
                        <a:rPr lang="sa-IN" sz="2800" kern="1200" smtClean="0">
                          <a:solidFill>
                            <a:schemeClr val="dk1"/>
                          </a:solidFill>
                          <a:latin typeface="+mn-lt"/>
                          <a:ea typeface="+mn-ea"/>
                          <a:cs typeface="+mn-cs"/>
                        </a:rPr>
                        <a:t>निर्ममो निरहङ्कारः स शान्तिमधिगच्छति ॥ २-७१॥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individual attains peace, who, abandoning all desires, moves about without cravings, without the sense of proprietorship (mine) and without ego </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Vihaaya kaamaan yah sarvaan pumaamshcharati nihsprihah;</a:t>
                      </a:r>
                    </a:p>
                    <a:p>
                      <a:r>
                        <a:rPr lang="en-CA" sz="2400" i="1" kern="1200" smtClean="0">
                          <a:solidFill>
                            <a:schemeClr val="dk1"/>
                          </a:solidFill>
                          <a:latin typeface="+mn-lt"/>
                          <a:ea typeface="+mn-ea"/>
                          <a:cs typeface="+mn-cs"/>
                        </a:rPr>
                        <a:t>Nirmamo nirahankaarah sa shaantim adhigacchati.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937976869"/>
              </p:ext>
            </p:extLst>
          </p:nvPr>
        </p:nvGraphicFramePr>
        <p:xfrm>
          <a:off x="285534" y="3845170"/>
          <a:ext cx="11595100" cy="2903786"/>
        </p:xfrm>
        <a:graphic>
          <a:graphicData uri="http://schemas.openxmlformats.org/drawingml/2006/table">
            <a:tbl>
              <a:tblPr>
                <a:tableStyleId>{74C1A8A3-306A-4EB7-A6B1-4F7E0EB9C5D6}</a:tableStyleId>
              </a:tblPr>
              <a:tblGrid>
                <a:gridCol w="7334466"/>
                <a:gridCol w="4260634"/>
              </a:tblGrid>
              <a:tr h="1289538">
                <a:tc>
                  <a:txBody>
                    <a:bodyPr/>
                    <a:lstStyle/>
                    <a:p>
                      <a:r>
                        <a:rPr lang="sa-IN" sz="2800" smtClean="0"/>
                        <a:t>एषा ब्राह्मी स्थितिः पार्थ नैनां प्राप्य विमुह्यति ।</a:t>
                      </a:r>
                    </a:p>
                    <a:p>
                      <a:r>
                        <a:rPr lang="sa-IN" sz="2800" smtClean="0"/>
                        <a:t>स्थित्वास्यामन्तकालेऽपि ब्रह्मनिर्वाणमृच्छति ॥ २-७२॥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This is the Brahmic seat (state of God realization), O son of Pritha! Attaining this, no one is deluded. Being established in this state even at the hour of death, one attains oneness with Brahman.</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614248">
                <a:tc>
                  <a:txBody>
                    <a:bodyPr/>
                    <a:lstStyle/>
                    <a:p>
                      <a:pPr>
                        <a:spcBef>
                          <a:spcPts val="0"/>
                        </a:spcBef>
                      </a:pPr>
                      <a:r>
                        <a:rPr lang="en-CA" sz="2400" i="1" smtClean="0"/>
                        <a:t>Eshaa braahmee sthitih paartha nainaam praapya vimuhyati;</a:t>
                      </a:r>
                    </a:p>
                    <a:p>
                      <a:pPr>
                        <a:spcBef>
                          <a:spcPts val="0"/>
                        </a:spcBef>
                      </a:pPr>
                      <a:r>
                        <a:rPr lang="en-CA" sz="2400" i="1" smtClean="0"/>
                        <a:t>Sthitwaasyaamantakaale’pi brahmanirvaanamricchati.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027793984"/>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sp>
        <p:nvSpPr>
          <p:cNvPr id="3" name="Rectangle 2"/>
          <p:cNvSpPr/>
          <p:nvPr/>
        </p:nvSpPr>
        <p:spPr>
          <a:xfrm>
            <a:off x="310174" y="1171977"/>
            <a:ext cx="11545820" cy="4905777"/>
          </a:xfrm>
          <a:prstGeom prst="rect">
            <a:avLst/>
          </a:prstGeom>
        </p:spPr>
        <p:txBody>
          <a:bodyPr vert="horz" lIns="91440" tIns="45720" rIns="91440" bIns="45720" rtlCol="0" anchor="b">
            <a:noAutofit/>
          </a:bodyPr>
          <a:lstStyle/>
          <a:p>
            <a:pPr algn="ctr">
              <a:lnSpc>
                <a:spcPct val="90000"/>
              </a:lnSpc>
              <a:spcBef>
                <a:spcPts val="1200"/>
              </a:spcBef>
            </a:pPr>
            <a:r>
              <a:rPr lang="hi-IN" sz="2400">
                <a:solidFill>
                  <a:srgbClr val="002060"/>
                </a:solidFill>
                <a:ea typeface="+mj-ea"/>
                <a:cs typeface="+mj-cs"/>
              </a:rPr>
              <a:t>ॐ तत्सदिति श्रीमद्भगवद्गीतासूपनिषत्सु</a:t>
            </a:r>
          </a:p>
          <a:p>
            <a:pPr algn="ctr">
              <a:lnSpc>
                <a:spcPct val="90000"/>
              </a:lnSpc>
              <a:spcBef>
                <a:spcPts val="1200"/>
              </a:spcBef>
            </a:pPr>
            <a:r>
              <a:rPr lang="hi-IN" sz="2400">
                <a:solidFill>
                  <a:srgbClr val="002060"/>
                </a:solidFill>
                <a:ea typeface="+mj-ea"/>
                <a:cs typeface="+mj-cs"/>
              </a:rPr>
              <a:t>ब्रह्मविद्यायां योगशास्त्रे श्रीकृष्णार्जुनसंवादे</a:t>
            </a:r>
          </a:p>
          <a:p>
            <a:pPr algn="ctr">
              <a:lnSpc>
                <a:spcPct val="90000"/>
              </a:lnSpc>
              <a:spcBef>
                <a:spcPts val="1200"/>
              </a:spcBef>
            </a:pPr>
            <a:r>
              <a:rPr lang="hi-IN" sz="2400">
                <a:solidFill>
                  <a:srgbClr val="002060"/>
                </a:solidFill>
                <a:ea typeface="+mj-ea"/>
                <a:cs typeface="+mj-cs"/>
              </a:rPr>
              <a:t>साङ्ख्ययोगो नाम द्वितीयोऽध्यायः ॥ २॥</a:t>
            </a:r>
            <a:endParaRPr lang="en-CA" sz="2400">
              <a:solidFill>
                <a:srgbClr val="002060"/>
              </a:solidFill>
              <a:ea typeface="+mj-ea"/>
              <a:cs typeface="+mj-cs"/>
            </a:endParaRPr>
          </a:p>
          <a:p>
            <a:pPr algn="ctr">
              <a:lnSpc>
                <a:spcPct val="90000"/>
              </a:lnSpc>
              <a:spcBef>
                <a:spcPts val="1200"/>
              </a:spcBef>
            </a:pPr>
            <a:endParaRPr lang="en-CA" sz="1200" smtClean="0">
              <a:solidFill>
                <a:srgbClr val="002060"/>
              </a:solidFill>
              <a:ea typeface="+mj-ea"/>
              <a:cs typeface="+mj-cs"/>
            </a:endParaRPr>
          </a:p>
          <a:p>
            <a:pPr algn="ctr">
              <a:lnSpc>
                <a:spcPct val="90000"/>
              </a:lnSpc>
              <a:spcBef>
                <a:spcPts val="600"/>
              </a:spcBef>
            </a:pPr>
            <a:r>
              <a:rPr lang="en-CA" sz="2400" smtClean="0">
                <a:solidFill>
                  <a:srgbClr val="002060"/>
                </a:solidFill>
                <a:ea typeface="+mj-ea"/>
                <a:cs typeface="+mj-cs"/>
              </a:rPr>
              <a:t>OM Iti </a:t>
            </a:r>
            <a:r>
              <a:rPr lang="en-CA" sz="2400">
                <a:solidFill>
                  <a:srgbClr val="002060"/>
                </a:solidFill>
                <a:ea typeface="+mj-ea"/>
                <a:cs typeface="+mj-cs"/>
              </a:rPr>
              <a:t>Srimad Bhagavadgeetaasoopanishatsu </a:t>
            </a:r>
            <a:endParaRPr lang="en-CA" sz="2400" smtClean="0">
              <a:solidFill>
                <a:srgbClr val="002060"/>
              </a:solidFill>
              <a:ea typeface="+mj-ea"/>
              <a:cs typeface="+mj-cs"/>
            </a:endParaRPr>
          </a:p>
          <a:p>
            <a:pPr algn="ctr">
              <a:lnSpc>
                <a:spcPct val="90000"/>
              </a:lnSpc>
              <a:spcBef>
                <a:spcPts val="600"/>
              </a:spcBef>
            </a:pPr>
            <a:r>
              <a:rPr lang="en-CA" sz="2400" smtClean="0">
                <a:solidFill>
                  <a:srgbClr val="002060"/>
                </a:solidFill>
                <a:ea typeface="+mj-ea"/>
                <a:cs typeface="+mj-cs"/>
              </a:rPr>
              <a:t>Brahmavidyaayaam Yogashaastre Sri Krishnaarjunasamvaade</a:t>
            </a:r>
          </a:p>
          <a:p>
            <a:pPr algn="ctr">
              <a:lnSpc>
                <a:spcPct val="90000"/>
              </a:lnSpc>
              <a:spcBef>
                <a:spcPts val="600"/>
              </a:spcBef>
            </a:pPr>
            <a:r>
              <a:rPr lang="en-CA" sz="2400" smtClean="0">
                <a:solidFill>
                  <a:srgbClr val="002060"/>
                </a:solidFill>
                <a:ea typeface="+mj-ea"/>
                <a:cs typeface="+mj-cs"/>
              </a:rPr>
              <a:t>Saankhyayogo </a:t>
            </a:r>
            <a:r>
              <a:rPr lang="en-CA" sz="2400">
                <a:solidFill>
                  <a:srgbClr val="002060"/>
                </a:solidFill>
                <a:ea typeface="+mj-ea"/>
                <a:cs typeface="+mj-cs"/>
              </a:rPr>
              <a:t>Naama Dvitiyo’dhyaayah</a:t>
            </a:r>
          </a:p>
          <a:p>
            <a:pPr algn="ctr">
              <a:lnSpc>
                <a:spcPct val="90000"/>
              </a:lnSpc>
              <a:spcBef>
                <a:spcPts val="600"/>
              </a:spcBef>
            </a:pPr>
            <a:endParaRPr lang="en-CA" sz="1200">
              <a:solidFill>
                <a:srgbClr val="002060"/>
              </a:solidFill>
              <a:ea typeface="+mj-ea"/>
              <a:cs typeface="+mj-cs"/>
            </a:endParaRPr>
          </a:p>
          <a:p>
            <a:pPr algn="ctr">
              <a:lnSpc>
                <a:spcPct val="90000"/>
              </a:lnSpc>
              <a:spcBef>
                <a:spcPts val="600"/>
              </a:spcBef>
            </a:pPr>
            <a:r>
              <a:rPr lang="en-CA" sz="2400">
                <a:solidFill>
                  <a:srgbClr val="002060"/>
                </a:solidFill>
                <a:ea typeface="+mj-ea"/>
                <a:cs typeface="+mj-cs"/>
              </a:rPr>
              <a:t>Thus in the Upanishads of the glorious Bhagavad Gita, the science of the Eternal, the</a:t>
            </a:r>
          </a:p>
          <a:p>
            <a:pPr algn="ctr">
              <a:lnSpc>
                <a:spcPct val="90000"/>
              </a:lnSpc>
              <a:spcBef>
                <a:spcPts val="600"/>
              </a:spcBef>
            </a:pPr>
            <a:r>
              <a:rPr lang="en-CA" sz="2400">
                <a:solidFill>
                  <a:srgbClr val="002060"/>
                </a:solidFill>
                <a:ea typeface="+mj-ea"/>
                <a:cs typeface="+mj-cs"/>
              </a:rPr>
              <a:t>scripture of Yoga, the dialogue between Sri Krishna and Arjuna, ends the </a:t>
            </a:r>
            <a:r>
              <a:rPr lang="en-CA" sz="2400" smtClean="0">
                <a:solidFill>
                  <a:srgbClr val="002060"/>
                </a:solidFill>
                <a:ea typeface="+mj-ea"/>
                <a:cs typeface="+mj-cs"/>
              </a:rPr>
              <a:t>second discourse </a:t>
            </a:r>
            <a:r>
              <a:rPr lang="en-CA" sz="2400">
                <a:solidFill>
                  <a:srgbClr val="002060"/>
                </a:solidFill>
                <a:ea typeface="+mj-ea"/>
                <a:cs typeface="+mj-cs"/>
              </a:rPr>
              <a:t>entitled:</a:t>
            </a:r>
          </a:p>
          <a:p>
            <a:pPr algn="ctr">
              <a:lnSpc>
                <a:spcPct val="90000"/>
              </a:lnSpc>
              <a:spcBef>
                <a:spcPts val="600"/>
              </a:spcBef>
            </a:pPr>
            <a:r>
              <a:rPr lang="en-CA" sz="2400" b="1" i="1">
                <a:solidFill>
                  <a:srgbClr val="002060"/>
                </a:solidFill>
                <a:ea typeface="+mj-ea"/>
                <a:cs typeface="+mj-cs"/>
              </a:rPr>
              <a:t> “The Sankhya Yoga” (the Yoga of Knowledge).</a:t>
            </a:r>
            <a:endParaRPr lang="hi-IN" sz="2400" b="1" i="1">
              <a:solidFill>
                <a:srgbClr val="002060"/>
              </a:solidFill>
              <a:ea typeface="+mj-ea"/>
              <a:cs typeface="+mj-cs"/>
            </a:endParaRPr>
          </a:p>
        </p:txBody>
      </p:sp>
    </p:spTree>
    <p:extLst>
      <p:ext uri="{BB962C8B-B14F-4D97-AF65-F5344CB8AC3E}">
        <p14:creationId xmlns:p14="http://schemas.microsoft.com/office/powerpoint/2010/main" val="3050703110"/>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505775693"/>
              </p:ext>
            </p:extLst>
          </p:nvPr>
        </p:nvGraphicFramePr>
        <p:xfrm>
          <a:off x="285534" y="2071589"/>
          <a:ext cx="11595100" cy="335280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गुरूनहत्वा हि महानुभावान्</a:t>
                      </a:r>
                    </a:p>
                    <a:p>
                      <a:r>
                        <a:rPr lang="sa-IN" sz="2800" kern="1200" smtClean="0">
                          <a:solidFill>
                            <a:schemeClr val="dk1"/>
                          </a:solidFill>
                          <a:latin typeface="+mn-lt"/>
                          <a:ea typeface="+mn-ea"/>
                          <a:cs typeface="+mn-cs"/>
                        </a:rPr>
                        <a:t>        श्रेयो भोक्तुं भैक्ष्यमपीह लोके ।</a:t>
                      </a:r>
                    </a:p>
                    <a:p>
                      <a:r>
                        <a:rPr lang="sa-IN" sz="2800" kern="1200" smtClean="0">
                          <a:solidFill>
                            <a:schemeClr val="dk1"/>
                          </a:solidFill>
                          <a:latin typeface="+mn-lt"/>
                          <a:ea typeface="+mn-ea"/>
                          <a:cs typeface="+mn-cs"/>
                        </a:rPr>
                        <a:t>हत्वार्थकामांस्तु गुरूनिहैव</a:t>
                      </a:r>
                    </a:p>
                    <a:p>
                      <a:r>
                        <a:rPr lang="sa-IN" sz="2800" kern="1200" smtClean="0">
                          <a:solidFill>
                            <a:schemeClr val="dk1"/>
                          </a:solidFill>
                          <a:latin typeface="+mn-lt"/>
                          <a:ea typeface="+mn-ea"/>
                          <a:cs typeface="+mn-cs"/>
                        </a:rPr>
                        <a:t>        भुञ्जीय भोगान् रुधिरप्रदिग्धान् ॥ २-५॥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Better it is, indeed, in this world to eat donated food than to kill the most noble teachers. But if I kill them, all my enjoyments will be stained with (their) blood.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Guroon ahatwaa hi mahaanubhaavaan</a:t>
                      </a:r>
                    </a:p>
                    <a:p>
                      <a:r>
                        <a:rPr lang="en-CA" sz="2400" i="1" kern="1200" smtClean="0">
                          <a:solidFill>
                            <a:schemeClr val="dk1"/>
                          </a:solidFill>
                          <a:latin typeface="+mn-lt"/>
                          <a:ea typeface="+mn-ea"/>
                          <a:cs typeface="+mn-cs"/>
                        </a:rPr>
                        <a:t>Shreyo bhoktum bhaikshyam apeeha loke;</a:t>
                      </a:r>
                    </a:p>
                    <a:p>
                      <a:r>
                        <a:rPr lang="en-CA" sz="2400" i="1" kern="1200" smtClean="0">
                          <a:solidFill>
                            <a:schemeClr val="dk1"/>
                          </a:solidFill>
                          <a:latin typeface="+mn-lt"/>
                          <a:ea typeface="+mn-ea"/>
                          <a:cs typeface="+mn-cs"/>
                        </a:rPr>
                        <a:t>Hatwaarthakaamaamstu guroon ihaiva</a:t>
                      </a:r>
                    </a:p>
                    <a:p>
                      <a:r>
                        <a:rPr lang="en-CA" sz="2400" i="1" kern="1200" smtClean="0">
                          <a:solidFill>
                            <a:schemeClr val="dk1"/>
                          </a:solidFill>
                          <a:latin typeface="+mn-lt"/>
                          <a:ea typeface="+mn-ea"/>
                          <a:cs typeface="+mn-cs"/>
                        </a:rPr>
                        <a:t>Bhunjeeya bhogaan rudhirapradigdhaan.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59690063"/>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10" name="Table 9"/>
          <p:cNvGraphicFramePr>
            <a:graphicFrameLocks noGrp="1"/>
          </p:cNvGraphicFramePr>
          <p:nvPr>
            <p:extLst>
              <p:ext uri="{D42A27DB-BD31-4B8C-83A1-F6EECF244321}">
                <p14:modId xmlns:p14="http://schemas.microsoft.com/office/powerpoint/2010/main" val="2948849420"/>
              </p:ext>
            </p:extLst>
          </p:nvPr>
        </p:nvGraphicFramePr>
        <p:xfrm>
          <a:off x="285534" y="1865061"/>
          <a:ext cx="11595100" cy="335280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न चैतद्विद्मः कतरन्नो गरीयो</a:t>
                      </a:r>
                    </a:p>
                    <a:p>
                      <a:r>
                        <a:rPr lang="sa-IN" sz="2800" smtClean="0"/>
                        <a:t>        यद्वा जयेम यदि वा नो जयेयुः ।</a:t>
                      </a:r>
                    </a:p>
                    <a:p>
                      <a:r>
                        <a:rPr lang="sa-IN" sz="2800" smtClean="0"/>
                        <a:t>यानेव हत्वा न जिजीविषाम-</a:t>
                      </a:r>
                    </a:p>
                    <a:p>
                      <a:r>
                        <a:rPr lang="sa-IN" sz="2800" smtClean="0"/>
                        <a:t>        स्तेऽवस्थिताः प्रमुखे धार्तराष्ट्राः ॥ २-६॥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I do not know which will be better of the two: that we should conquer them or they should conquer us. Dhritarashtra’s kinsmen, after killing whom we do not wish to live, stand here facing us.</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Na chaitad vidmah kataran no gareeyo</a:t>
                      </a:r>
                    </a:p>
                    <a:p>
                      <a:pPr>
                        <a:spcBef>
                          <a:spcPts val="0"/>
                        </a:spcBef>
                      </a:pPr>
                      <a:r>
                        <a:rPr lang="en-CA" sz="2400" i="1" smtClean="0"/>
                        <a:t>Yadwaa jayema yadi vaa no jayeyuh;</a:t>
                      </a:r>
                    </a:p>
                    <a:p>
                      <a:pPr>
                        <a:spcBef>
                          <a:spcPts val="0"/>
                        </a:spcBef>
                      </a:pPr>
                      <a:r>
                        <a:rPr lang="en-CA" sz="2400" i="1" smtClean="0"/>
                        <a:t>Yaan eva hatwaa na jijeevishaamas</a:t>
                      </a:r>
                    </a:p>
                    <a:p>
                      <a:pPr>
                        <a:spcBef>
                          <a:spcPts val="0"/>
                        </a:spcBef>
                      </a:pPr>
                      <a:r>
                        <a:rPr lang="en-CA" sz="2400" i="1" smtClean="0"/>
                        <a:t>Te’vasthitaah pramukhe dhaartaraashtraah.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4194625877"/>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773212783"/>
              </p:ext>
            </p:extLst>
          </p:nvPr>
        </p:nvGraphicFramePr>
        <p:xfrm>
          <a:off x="285534" y="1973617"/>
          <a:ext cx="11595100" cy="335280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कार्पण्यदोषोपहतस्वभावः</a:t>
                      </a:r>
                    </a:p>
                    <a:p>
                      <a:r>
                        <a:rPr lang="sa-IN" sz="2800" kern="1200" smtClean="0">
                          <a:solidFill>
                            <a:schemeClr val="dk1"/>
                          </a:solidFill>
                          <a:latin typeface="+mn-lt"/>
                          <a:ea typeface="+mn-ea"/>
                          <a:cs typeface="+mn-cs"/>
                        </a:rPr>
                        <a:t>        पृच्छामि त्वां धर्मसम्मूढचेताः ।</a:t>
                      </a:r>
                    </a:p>
                    <a:p>
                      <a:r>
                        <a:rPr lang="sa-IN" sz="2800" kern="1200" smtClean="0">
                          <a:solidFill>
                            <a:schemeClr val="dk1"/>
                          </a:solidFill>
                          <a:latin typeface="+mn-lt"/>
                          <a:ea typeface="+mn-ea"/>
                          <a:cs typeface="+mn-cs"/>
                        </a:rPr>
                        <a:t>यच्छ्रेयः स्यान्निश्चितं ब्रूहि तन्मे</a:t>
                      </a:r>
                    </a:p>
                    <a:p>
                      <a:r>
                        <a:rPr lang="sa-IN" sz="2800" kern="1200" smtClean="0">
                          <a:solidFill>
                            <a:schemeClr val="dk1"/>
                          </a:solidFill>
                          <a:latin typeface="+mn-lt"/>
                          <a:ea typeface="+mn-ea"/>
                          <a:cs typeface="+mn-cs"/>
                        </a:rPr>
                        <a:t>        शिष्यस्तेऽहं शाधि मां त्वां प्रपन्नम् ॥ २-७॥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My inherent nature is weakened by wrong compassion, my deluded mind is confused about my duty. I ask you to tell me what is certainly good for me. I am your disciple. Guide me who has taken refuge in you.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Kaarpanyadoshopahataswabhaavah</a:t>
                      </a:r>
                    </a:p>
                    <a:p>
                      <a:r>
                        <a:rPr lang="en-CA" sz="2400" i="1" kern="1200" smtClean="0">
                          <a:solidFill>
                            <a:schemeClr val="dk1"/>
                          </a:solidFill>
                          <a:latin typeface="+mn-lt"/>
                          <a:ea typeface="+mn-ea"/>
                          <a:cs typeface="+mn-cs"/>
                        </a:rPr>
                        <a:t>Pricchaami twaam dharmasammoodha chetaah;</a:t>
                      </a:r>
                    </a:p>
                    <a:p>
                      <a:r>
                        <a:rPr lang="en-CA" sz="2400" i="1" kern="1200" smtClean="0">
                          <a:solidFill>
                            <a:schemeClr val="dk1"/>
                          </a:solidFill>
                          <a:latin typeface="+mn-lt"/>
                          <a:ea typeface="+mn-ea"/>
                          <a:cs typeface="+mn-cs"/>
                        </a:rPr>
                        <a:t>Yacchreyah syaan nishchitam broohi tanme</a:t>
                      </a:r>
                    </a:p>
                    <a:p>
                      <a:r>
                        <a:rPr lang="en-CA" sz="2400" i="1" kern="1200" smtClean="0">
                          <a:solidFill>
                            <a:schemeClr val="dk1"/>
                          </a:solidFill>
                          <a:latin typeface="+mn-lt"/>
                          <a:ea typeface="+mn-ea"/>
                          <a:cs typeface="+mn-cs"/>
                        </a:rPr>
                        <a:t>Shishyaste’ham shaadhi maam twaam prapannam.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660824071"/>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10" name="Table 9"/>
          <p:cNvGraphicFramePr>
            <a:graphicFrameLocks noGrp="1"/>
          </p:cNvGraphicFramePr>
          <p:nvPr>
            <p:extLst>
              <p:ext uri="{D42A27DB-BD31-4B8C-83A1-F6EECF244321}">
                <p14:modId xmlns:p14="http://schemas.microsoft.com/office/powerpoint/2010/main" val="1039446948"/>
              </p:ext>
            </p:extLst>
          </p:nvPr>
        </p:nvGraphicFramePr>
        <p:xfrm>
          <a:off x="285534" y="1865061"/>
          <a:ext cx="11595100" cy="335280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न हि प्रपश्यामि ममापनुद्याद्</a:t>
                      </a:r>
                    </a:p>
                    <a:p>
                      <a:r>
                        <a:rPr lang="sa-IN" sz="2800" smtClean="0"/>
                        <a:t>        यच्छोकमुच्छोषणमिन्द्रियाणाम् ।</a:t>
                      </a:r>
                    </a:p>
                    <a:p>
                      <a:r>
                        <a:rPr lang="sa-IN" sz="2800" smtClean="0"/>
                        <a:t>अवाप्य भूमावसपत्नमृद्धं</a:t>
                      </a:r>
                    </a:p>
                    <a:p>
                      <a:r>
                        <a:rPr lang="sa-IN" sz="2800" smtClean="0"/>
                        <a:t>        राज्यं सुराणामपि चाधिपत्यम् ॥ २-८॥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I do not see that it would remove this sorrow that dries up my senses even if I should attain prosperous and unrivalled kingdom on earth or even supremacy over the gods.</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Na hi prapashyaami mamaapanudyaad</a:t>
                      </a:r>
                    </a:p>
                    <a:p>
                      <a:pPr>
                        <a:spcBef>
                          <a:spcPts val="0"/>
                        </a:spcBef>
                      </a:pPr>
                      <a:r>
                        <a:rPr lang="en-CA" sz="2400" i="1" smtClean="0"/>
                        <a:t>Yacchokam ucchoshanam indriyaanaam;</a:t>
                      </a:r>
                    </a:p>
                    <a:p>
                      <a:pPr>
                        <a:spcBef>
                          <a:spcPts val="0"/>
                        </a:spcBef>
                      </a:pPr>
                      <a:r>
                        <a:rPr lang="en-CA" sz="2400" i="1" smtClean="0"/>
                        <a:t>Avaapya bhoomaavasapatnam riddham</a:t>
                      </a:r>
                    </a:p>
                    <a:p>
                      <a:pPr>
                        <a:spcBef>
                          <a:spcPts val="0"/>
                        </a:spcBef>
                      </a:pPr>
                      <a:r>
                        <a:rPr lang="en-CA" sz="2400" i="1" smtClean="0"/>
                        <a:t>Raajyam suraanaam api chaadhipatyam.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27087338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363849343"/>
              </p:ext>
            </p:extLst>
          </p:nvPr>
        </p:nvGraphicFramePr>
        <p:xfrm>
          <a:off x="285534" y="1083479"/>
          <a:ext cx="11595100" cy="301752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सञ्जय उवाच ।</a:t>
                      </a:r>
                    </a:p>
                    <a:p>
                      <a:r>
                        <a:rPr lang="sa-IN" sz="2800" kern="1200" smtClean="0">
                          <a:solidFill>
                            <a:schemeClr val="dk1"/>
                          </a:solidFill>
                          <a:latin typeface="+mn-lt"/>
                          <a:ea typeface="+mn-ea"/>
                          <a:cs typeface="+mn-cs"/>
                        </a:rPr>
                        <a:t>एवमुक्त्वा हृषीकेशं गुडाकेशः परन्तप ।</a:t>
                      </a:r>
                    </a:p>
                    <a:p>
                      <a:r>
                        <a:rPr lang="sa-IN" sz="2800" kern="1200" smtClean="0">
                          <a:solidFill>
                            <a:schemeClr val="dk1"/>
                          </a:solidFill>
                          <a:latin typeface="+mn-lt"/>
                          <a:ea typeface="+mn-ea"/>
                          <a:cs typeface="+mn-cs"/>
                        </a:rPr>
                        <a:t>न योत्स्य इति गोविन्दमुक्त्वा तूष्णीं बभूव ह ॥ २-९॥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Sanjaya said:</a:t>
                      </a:r>
                    </a:p>
                    <a:p>
                      <a:pPr>
                        <a:spcBef>
                          <a:spcPts val="0"/>
                        </a:spcBef>
                      </a:pPr>
                      <a:r>
                        <a:rPr lang="en-CA" sz="2400" b="1" smtClean="0"/>
                        <a:t>Having spoken thus to Hrishikesa (Lord of the senses), Arjuna (the conqueror of sleep), the destroyer of foes, said to Krishna: “I will not fight,” and became silent.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Sanjaya Uvaacha:</a:t>
                      </a:r>
                    </a:p>
                    <a:p>
                      <a:r>
                        <a:rPr lang="en-CA" sz="2400" i="1" kern="1200" smtClean="0">
                          <a:solidFill>
                            <a:schemeClr val="dk1"/>
                          </a:solidFill>
                          <a:latin typeface="+mn-lt"/>
                          <a:ea typeface="+mn-ea"/>
                          <a:cs typeface="+mn-cs"/>
                        </a:rPr>
                        <a:t>Evam uktwaa hrisheekesham gudaakeshah parantapah;</a:t>
                      </a:r>
                    </a:p>
                    <a:p>
                      <a:r>
                        <a:rPr lang="en-CA" sz="2400" i="1" kern="1200" smtClean="0">
                          <a:solidFill>
                            <a:schemeClr val="dk1"/>
                          </a:solidFill>
                          <a:latin typeface="+mn-lt"/>
                          <a:ea typeface="+mn-ea"/>
                          <a:cs typeface="+mn-cs"/>
                        </a:rPr>
                        <a:t>Na yotsya iti govindam uktwaa tooshneem babhoova ha.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845397298"/>
              </p:ext>
            </p:extLst>
          </p:nvPr>
        </p:nvGraphicFramePr>
        <p:xfrm>
          <a:off x="285534" y="4190847"/>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तमुवाच हृषीकेशः प्रहसन्निव भारत ।</a:t>
                      </a:r>
                    </a:p>
                    <a:p>
                      <a:r>
                        <a:rPr lang="sa-IN" sz="2800" smtClean="0"/>
                        <a:t>सेनयोरुभयोर्मध्ये विषीदन्तमिदं वचः ॥ २-१०॥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O Bharata! Hrisheekesha (Krishna), as if smiling, spoke these words to him who was despondent,  in the midst of the two armies.</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Tam uvaacha hrisheekeshah prahasanniva bhaarata;</a:t>
                      </a:r>
                    </a:p>
                    <a:p>
                      <a:pPr>
                        <a:spcBef>
                          <a:spcPts val="0"/>
                        </a:spcBef>
                      </a:pPr>
                      <a:r>
                        <a:rPr lang="en-CA" sz="2400" i="1" smtClean="0"/>
                        <a:t>Senayor ubhayor madhye visheedantam idam vachah.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106427852"/>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1738</TotalTime>
  <Words>4595</Words>
  <Application>Microsoft Office PowerPoint</Application>
  <PresentationFormat>Widescreen</PresentationFormat>
  <Paragraphs>517</Paragraphs>
  <Slides>41</Slides>
  <Notes>39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Calibri</vt:lpstr>
      <vt:lpstr>Calibri Light</vt:lpstr>
      <vt:lpstr>Candara</vt:lpstr>
      <vt:lpstr>Mangal</vt:lpstr>
      <vt:lpstr>Segoe UI Emoji</vt:lpstr>
      <vt:lpstr>Times New Roman</vt:lpstr>
      <vt:lpstr>Office Theme</vt:lpstr>
      <vt:lpstr>Shrimad Bhagavad Gita</vt:lpstr>
      <vt:lpstr>PowerPoint Presentation</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Shri Vishnu Sahasranamam</dc:title>
  <dc:creator>Mahesh Aravamudan</dc:creator>
  <cp:lastModifiedBy>Mahesh Aravamudan</cp:lastModifiedBy>
  <cp:revision>111</cp:revision>
  <dcterms:created xsi:type="dcterms:W3CDTF">2022-06-05T16:14:19Z</dcterms:created>
  <dcterms:modified xsi:type="dcterms:W3CDTF">2022-09-16T02:11:14Z</dcterms:modified>
</cp:coreProperties>
</file>